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tiff" ContentType="image/tiff"/>
  <Default Extension="rels" ContentType="application/vnd.openxmlformats-package.relationships+xml"/>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88.gif" ContentType="image/gif"/>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03"/>
  </p:notesMasterIdLst>
  <p:sldIdLst>
    <p:sldId id="269" r:id="rId2"/>
    <p:sldId id="406" r:id="rId3"/>
    <p:sldId id="410" r:id="rId4"/>
    <p:sldId id="289" r:id="rId5"/>
    <p:sldId id="365" r:id="rId6"/>
    <p:sldId id="270" r:id="rId7"/>
    <p:sldId id="372" r:id="rId8"/>
    <p:sldId id="411" r:id="rId9"/>
    <p:sldId id="420" r:id="rId10"/>
    <p:sldId id="290" r:id="rId11"/>
    <p:sldId id="291" r:id="rId12"/>
    <p:sldId id="292" r:id="rId13"/>
    <p:sldId id="293" r:id="rId14"/>
    <p:sldId id="294" r:id="rId15"/>
    <p:sldId id="295" r:id="rId16"/>
    <p:sldId id="297" r:id="rId17"/>
    <p:sldId id="298" r:id="rId18"/>
    <p:sldId id="299" r:id="rId19"/>
    <p:sldId id="300" r:id="rId20"/>
    <p:sldId id="301" r:id="rId21"/>
    <p:sldId id="303" r:id="rId22"/>
    <p:sldId id="304" r:id="rId23"/>
    <p:sldId id="305" r:id="rId24"/>
    <p:sldId id="421" r:id="rId25"/>
    <p:sldId id="419" r:id="rId26"/>
    <p:sldId id="415" r:id="rId27"/>
    <p:sldId id="416" r:id="rId28"/>
    <p:sldId id="417" r:id="rId29"/>
    <p:sldId id="418" r:id="rId30"/>
    <p:sldId id="413" r:id="rId31"/>
    <p:sldId id="309" r:id="rId32"/>
    <p:sldId id="310" r:id="rId33"/>
    <p:sldId id="311" r:id="rId34"/>
    <p:sldId id="312" r:id="rId35"/>
    <p:sldId id="313" r:id="rId36"/>
    <p:sldId id="314" r:id="rId37"/>
    <p:sldId id="315" r:id="rId38"/>
    <p:sldId id="316" r:id="rId39"/>
    <p:sldId id="317" r:id="rId40"/>
    <p:sldId id="318" r:id="rId41"/>
    <p:sldId id="319" r:id="rId42"/>
    <p:sldId id="320" r:id="rId43"/>
    <p:sldId id="321" r:id="rId44"/>
    <p:sldId id="322" r:id="rId45"/>
    <p:sldId id="323" r:id="rId46"/>
    <p:sldId id="324" r:id="rId47"/>
    <p:sldId id="325" r:id="rId48"/>
    <p:sldId id="326" r:id="rId49"/>
    <p:sldId id="327" r:id="rId50"/>
    <p:sldId id="328" r:id="rId51"/>
    <p:sldId id="329" r:id="rId52"/>
    <p:sldId id="330" r:id="rId53"/>
    <p:sldId id="366" r:id="rId54"/>
    <p:sldId id="331" r:id="rId55"/>
    <p:sldId id="332" r:id="rId56"/>
    <p:sldId id="333" r:id="rId57"/>
    <p:sldId id="334" r:id="rId58"/>
    <p:sldId id="335" r:id="rId59"/>
    <p:sldId id="337" r:id="rId60"/>
    <p:sldId id="338" r:id="rId61"/>
    <p:sldId id="339" r:id="rId62"/>
    <p:sldId id="370" r:id="rId63"/>
    <p:sldId id="371" r:id="rId64"/>
    <p:sldId id="414" r:id="rId65"/>
    <p:sldId id="340" r:id="rId66"/>
    <p:sldId id="367" r:id="rId67"/>
    <p:sldId id="274" r:id="rId68"/>
    <p:sldId id="280" r:id="rId69"/>
    <p:sldId id="361" r:id="rId70"/>
    <p:sldId id="282" r:id="rId71"/>
    <p:sldId id="386" r:id="rId72"/>
    <p:sldId id="387" r:id="rId73"/>
    <p:sldId id="284" r:id="rId74"/>
    <p:sldId id="379" r:id="rId75"/>
    <p:sldId id="380" r:id="rId76"/>
    <p:sldId id="377" r:id="rId77"/>
    <p:sldId id="378" r:id="rId78"/>
    <p:sldId id="272" r:id="rId79"/>
    <p:sldId id="381" r:id="rId80"/>
    <p:sldId id="383" r:id="rId81"/>
    <p:sldId id="384" r:id="rId82"/>
    <p:sldId id="373" r:id="rId83"/>
    <p:sldId id="374" r:id="rId84"/>
    <p:sldId id="375" r:id="rId85"/>
    <p:sldId id="391" r:id="rId86"/>
    <p:sldId id="390" r:id="rId87"/>
    <p:sldId id="398" r:id="rId88"/>
    <p:sldId id="399" r:id="rId89"/>
    <p:sldId id="394" r:id="rId90"/>
    <p:sldId id="395" r:id="rId91"/>
    <p:sldId id="355" r:id="rId92"/>
    <p:sldId id="404" r:id="rId93"/>
    <p:sldId id="405" r:id="rId94"/>
    <p:sldId id="368" r:id="rId95"/>
    <p:sldId id="396" r:id="rId96"/>
    <p:sldId id="397" r:id="rId97"/>
    <p:sldId id="400" r:id="rId98"/>
    <p:sldId id="401" r:id="rId99"/>
    <p:sldId id="402" r:id="rId100"/>
    <p:sldId id="403" r:id="rId101"/>
    <p:sldId id="359"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98" autoAdjust="0"/>
  </p:normalViewPr>
  <p:slideViewPr>
    <p:cSldViewPr snapToGrid="0" snapToObjects="1">
      <p:cViewPr varScale="1">
        <p:scale>
          <a:sx n="98" d="100"/>
          <a:sy n="98" d="100"/>
        </p:scale>
        <p:origin x="-1944"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notesMaster" Target="notesMasters/notesMaster1.xml"/><Relationship Id="rId104" Type="http://schemas.openxmlformats.org/officeDocument/2006/relationships/printerSettings" Target="printerSettings/printerSettings1.bin"/><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 Id="rId2"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spPr>
            <a:ln w="76200"/>
          </c:spPr>
          <c:marker>
            <c:symbol val="none"/>
          </c:marker>
          <c:cat>
            <c:numRef>
              <c:f>Sheet1!$A$1:$A$16</c:f>
              <c:numCache>
                <c:formatCode>dd\-mmm</c:formatCode>
                <c:ptCount val="16"/>
                <c:pt idx="0">
                  <c:v>41062.0</c:v>
                </c:pt>
                <c:pt idx="1">
                  <c:v>41063.0</c:v>
                </c:pt>
                <c:pt idx="2">
                  <c:v>41064.0</c:v>
                </c:pt>
                <c:pt idx="3">
                  <c:v>41065.0</c:v>
                </c:pt>
                <c:pt idx="4">
                  <c:v>41066.0</c:v>
                </c:pt>
                <c:pt idx="5">
                  <c:v>41067.0</c:v>
                </c:pt>
                <c:pt idx="6">
                  <c:v>41068.0</c:v>
                </c:pt>
                <c:pt idx="7">
                  <c:v>41069.0</c:v>
                </c:pt>
                <c:pt idx="8">
                  <c:v>41070.0</c:v>
                </c:pt>
                <c:pt idx="9">
                  <c:v>41071.0</c:v>
                </c:pt>
                <c:pt idx="10">
                  <c:v>41072.0</c:v>
                </c:pt>
                <c:pt idx="11">
                  <c:v>41073.0</c:v>
                </c:pt>
                <c:pt idx="12">
                  <c:v>41074.0</c:v>
                </c:pt>
                <c:pt idx="13">
                  <c:v>41075.0</c:v>
                </c:pt>
                <c:pt idx="14">
                  <c:v>41076.0</c:v>
                </c:pt>
                <c:pt idx="15">
                  <c:v>41077.0</c:v>
                </c:pt>
              </c:numCache>
            </c:numRef>
          </c:cat>
          <c:val>
            <c:numRef>
              <c:f>Sheet1!$B$1:$B$16</c:f>
              <c:numCache>
                <c:formatCode>General</c:formatCode>
                <c:ptCount val="16"/>
                <c:pt idx="0">
                  <c:v>1.0</c:v>
                </c:pt>
                <c:pt idx="1">
                  <c:v>4.0</c:v>
                </c:pt>
                <c:pt idx="2">
                  <c:v>5.0</c:v>
                </c:pt>
                <c:pt idx="3">
                  <c:v>14.0</c:v>
                </c:pt>
                <c:pt idx="4">
                  <c:v>16.0</c:v>
                </c:pt>
                <c:pt idx="5">
                  <c:v>19.0</c:v>
                </c:pt>
                <c:pt idx="6">
                  <c:v>23.0</c:v>
                </c:pt>
                <c:pt idx="7">
                  <c:v>26.0</c:v>
                </c:pt>
                <c:pt idx="8">
                  <c:v>28.0</c:v>
                </c:pt>
                <c:pt idx="9">
                  <c:v>34.0</c:v>
                </c:pt>
                <c:pt idx="10">
                  <c:v>36.0</c:v>
                </c:pt>
                <c:pt idx="11">
                  <c:v>37.0</c:v>
                </c:pt>
                <c:pt idx="12">
                  <c:v>40.0</c:v>
                </c:pt>
                <c:pt idx="13">
                  <c:v>41.0</c:v>
                </c:pt>
                <c:pt idx="14">
                  <c:v>45.0</c:v>
                </c:pt>
                <c:pt idx="15">
                  <c:v>46.0</c:v>
                </c:pt>
              </c:numCache>
            </c:numRef>
          </c:val>
          <c:smooth val="0"/>
        </c:ser>
        <c:dLbls>
          <c:showLegendKey val="0"/>
          <c:showVal val="0"/>
          <c:showCatName val="0"/>
          <c:showSerName val="0"/>
          <c:showPercent val="0"/>
          <c:showBubbleSize val="0"/>
        </c:dLbls>
        <c:marker val="1"/>
        <c:smooth val="0"/>
        <c:axId val="1806849672"/>
        <c:axId val="1806853144"/>
      </c:lineChart>
      <c:dateAx>
        <c:axId val="1806849672"/>
        <c:scaling>
          <c:orientation val="minMax"/>
        </c:scaling>
        <c:delete val="0"/>
        <c:axPos val="b"/>
        <c:numFmt formatCode="dd\-mmm" sourceLinked="1"/>
        <c:majorTickMark val="out"/>
        <c:minorTickMark val="none"/>
        <c:tickLblPos val="nextTo"/>
        <c:txPr>
          <a:bodyPr/>
          <a:lstStyle/>
          <a:p>
            <a:pPr>
              <a:defRPr sz="1800"/>
            </a:pPr>
            <a:endParaRPr lang="en-US"/>
          </a:p>
        </c:txPr>
        <c:crossAx val="1806853144"/>
        <c:crosses val="autoZero"/>
        <c:auto val="1"/>
        <c:lblOffset val="100"/>
        <c:baseTimeUnit val="days"/>
      </c:dateAx>
      <c:valAx>
        <c:axId val="1806853144"/>
        <c:scaling>
          <c:orientation val="minMax"/>
        </c:scaling>
        <c:delete val="0"/>
        <c:axPos val="l"/>
        <c:majorGridlines/>
        <c:title>
          <c:tx>
            <c:rich>
              <a:bodyPr rot="-5400000" vert="horz"/>
              <a:lstStyle/>
              <a:p>
                <a:pPr>
                  <a:defRPr sz="2800"/>
                </a:pPr>
                <a:r>
                  <a:rPr lang="en-US" sz="2800"/>
                  <a:t>Cumulative</a:t>
                </a:r>
                <a:r>
                  <a:rPr lang="en-US" sz="2800" baseline="0"/>
                  <a:t> blog posts</a:t>
                </a:r>
                <a:endParaRPr lang="en-US" sz="2800"/>
              </a:p>
            </c:rich>
          </c:tx>
          <c:layout/>
          <c:overlay val="0"/>
        </c:title>
        <c:numFmt formatCode="General" sourceLinked="1"/>
        <c:majorTickMark val="out"/>
        <c:minorTickMark val="none"/>
        <c:tickLblPos val="nextTo"/>
        <c:crossAx val="1806849672"/>
        <c:crosses val="autoZero"/>
        <c:crossBetween val="between"/>
      </c:valAx>
    </c:plotArea>
    <c:plotVisOnly val="1"/>
    <c:dispBlanksAs val="gap"/>
    <c:showDLblsOverMax val="0"/>
  </c:chart>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strRef>
              <c:f>Sheet1!$B$1</c:f>
              <c:strCache>
                <c:ptCount val="1"/>
                <c:pt idx="0">
                  <c:v>Human</c:v>
                </c:pt>
              </c:strCache>
            </c:strRef>
          </c:tx>
          <c:invertIfNegative val="0"/>
          <c:cat>
            <c:strRef>
              <c:f>Sheet1!$A$2:$A$6</c:f>
              <c:strCache>
                <c:ptCount val="5"/>
                <c:pt idx="0">
                  <c:v>S1</c:v>
                </c:pt>
                <c:pt idx="1">
                  <c:v>S2</c:v>
                </c:pt>
                <c:pt idx="2">
                  <c:v>S3</c:v>
                </c:pt>
                <c:pt idx="3">
                  <c:v>S4</c:v>
                </c:pt>
                <c:pt idx="4">
                  <c:v>S5</c:v>
                </c:pt>
              </c:strCache>
            </c:strRef>
          </c:cat>
          <c:val>
            <c:numRef>
              <c:f>Sheet1!$B$2:$B$6</c:f>
              <c:numCache>
                <c:formatCode>General</c:formatCode>
                <c:ptCount val="5"/>
                <c:pt idx="0">
                  <c:v>2.623593E6</c:v>
                </c:pt>
                <c:pt idx="1">
                  <c:v>3.380293E6</c:v>
                </c:pt>
                <c:pt idx="2">
                  <c:v>5.035673E6</c:v>
                </c:pt>
                <c:pt idx="3">
                  <c:v>4.27783E6</c:v>
                </c:pt>
                <c:pt idx="4">
                  <c:v>4.598875E6</c:v>
                </c:pt>
              </c:numCache>
            </c:numRef>
          </c:val>
        </c:ser>
        <c:ser>
          <c:idx val="1"/>
          <c:order val="1"/>
          <c:tx>
            <c:strRef>
              <c:f>Sheet1!$C$1</c:f>
              <c:strCache>
                <c:ptCount val="1"/>
                <c:pt idx="0">
                  <c:v>Unaligned</c:v>
                </c:pt>
              </c:strCache>
            </c:strRef>
          </c:tx>
          <c:invertIfNegative val="0"/>
          <c:dLbls>
            <c:dLbl>
              <c:idx val="0"/>
              <c:layout>
                <c:manualLayout>
                  <c:x val="0.0"/>
                  <c:y val="-0.0366666666666667"/>
                </c:manualLayout>
              </c:layout>
              <c:showLegendKey val="0"/>
              <c:showVal val="1"/>
              <c:showCatName val="0"/>
              <c:showSerName val="0"/>
              <c:showPercent val="0"/>
              <c:showBubbleSize val="0"/>
            </c:dLbl>
            <c:dLbl>
              <c:idx val="1"/>
              <c:layout>
                <c:manualLayout>
                  <c:x val="0.0"/>
                  <c:y val="-0.0333333333333333"/>
                </c:manualLayout>
              </c:layout>
              <c:showLegendKey val="0"/>
              <c:showVal val="1"/>
              <c:showCatName val="0"/>
              <c:showSerName val="0"/>
              <c:showPercent val="0"/>
              <c:showBubbleSize val="0"/>
            </c:dLbl>
            <c:dLbl>
              <c:idx val="2"/>
              <c:layout>
                <c:manualLayout>
                  <c:x val="0.0"/>
                  <c:y val="-0.0333333333333334"/>
                </c:manualLayout>
              </c:layout>
              <c:showLegendKey val="0"/>
              <c:showVal val="1"/>
              <c:showCatName val="0"/>
              <c:showSerName val="0"/>
              <c:showPercent val="0"/>
              <c:showBubbleSize val="0"/>
            </c:dLbl>
            <c:dLbl>
              <c:idx val="3"/>
              <c:layout>
                <c:manualLayout>
                  <c:x val="-7.15315800941878E-17"/>
                  <c:y val="-0.0233333333333333"/>
                </c:manualLayout>
              </c:layout>
              <c:showLegendKey val="0"/>
              <c:showVal val="1"/>
              <c:showCatName val="0"/>
              <c:showSerName val="0"/>
              <c:showPercent val="0"/>
              <c:showBubbleSize val="0"/>
            </c:dLbl>
            <c:dLbl>
              <c:idx val="4"/>
              <c:layout>
                <c:manualLayout>
                  <c:x val="-1.43063160188372E-16"/>
                  <c:y val="-0.0300002624671916"/>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Sheet1!$A$2:$A$6</c:f>
              <c:strCache>
                <c:ptCount val="5"/>
                <c:pt idx="0">
                  <c:v>S1</c:v>
                </c:pt>
                <c:pt idx="1">
                  <c:v>S2</c:v>
                </c:pt>
                <c:pt idx="2">
                  <c:v>S3</c:v>
                </c:pt>
                <c:pt idx="3">
                  <c:v>S4</c:v>
                </c:pt>
                <c:pt idx="4">
                  <c:v>S5</c:v>
                </c:pt>
              </c:strCache>
            </c:strRef>
          </c:cat>
          <c:val>
            <c:numRef>
              <c:f>Sheet1!$C$2:$C$6</c:f>
              <c:numCache>
                <c:formatCode>General</c:formatCode>
                <c:ptCount val="5"/>
                <c:pt idx="0">
                  <c:v>1921.0</c:v>
                </c:pt>
                <c:pt idx="1">
                  <c:v>3155.0</c:v>
                </c:pt>
                <c:pt idx="2">
                  <c:v>3340.0</c:v>
                </c:pt>
                <c:pt idx="3">
                  <c:v>3306.0</c:v>
                </c:pt>
                <c:pt idx="4">
                  <c:v>5794.0</c:v>
                </c:pt>
              </c:numCache>
            </c:numRef>
          </c:val>
        </c:ser>
        <c:dLbls>
          <c:showLegendKey val="0"/>
          <c:showVal val="1"/>
          <c:showCatName val="0"/>
          <c:showSerName val="0"/>
          <c:showPercent val="0"/>
          <c:showBubbleSize val="0"/>
        </c:dLbls>
        <c:gapWidth val="95"/>
        <c:overlap val="100"/>
        <c:axId val="1808472328"/>
        <c:axId val="1808475112"/>
      </c:barChart>
      <c:catAx>
        <c:axId val="1808472328"/>
        <c:scaling>
          <c:orientation val="minMax"/>
        </c:scaling>
        <c:delete val="0"/>
        <c:axPos val="b"/>
        <c:majorTickMark val="none"/>
        <c:minorTickMark val="none"/>
        <c:tickLblPos val="nextTo"/>
        <c:crossAx val="1808475112"/>
        <c:crosses val="autoZero"/>
        <c:auto val="1"/>
        <c:lblAlgn val="ctr"/>
        <c:lblOffset val="100"/>
        <c:noMultiLvlLbl val="0"/>
      </c:catAx>
      <c:valAx>
        <c:axId val="1808475112"/>
        <c:scaling>
          <c:orientation val="minMax"/>
        </c:scaling>
        <c:delete val="1"/>
        <c:axPos val="l"/>
        <c:numFmt formatCode="General" sourceLinked="1"/>
        <c:majorTickMark val="none"/>
        <c:minorTickMark val="none"/>
        <c:tickLblPos val="nextTo"/>
        <c:crossAx val="1808472328"/>
        <c:crosses val="autoZero"/>
        <c:crossBetween val="between"/>
      </c:valAx>
    </c:plotArea>
    <c:legend>
      <c:legendPos val="t"/>
      <c:layout/>
      <c:overlay val="0"/>
    </c:legend>
    <c:plotVisOnly val="1"/>
    <c:dispBlanksAs val="gap"/>
    <c:showDLblsOverMax val="0"/>
  </c:chart>
  <c:txPr>
    <a:bodyPr/>
    <a:lstStyle/>
    <a:p>
      <a:pPr>
        <a:defRPr sz="1100"/>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0.12201</cdr:x>
      <cdr:y>0.27143</cdr:y>
    </cdr:from>
    <cdr:to>
      <cdr:x>0.38187</cdr:x>
      <cdr:y>0.35715</cdr:y>
    </cdr:to>
    <cdr:sp macro="" textlink="">
      <cdr:nvSpPr>
        <cdr:cNvPr id="3" name="TextBox 1"/>
        <cdr:cNvSpPr txBox="1"/>
      </cdr:nvSpPr>
      <cdr:spPr>
        <a:xfrm xmlns:a="http://schemas.openxmlformats.org/drawingml/2006/main">
          <a:off x="1115616" y="1368152"/>
          <a:ext cx="2376221" cy="432077"/>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Calibri"/>
            </a:defRPr>
          </a:lvl1pPr>
          <a:lvl2pPr marL="457200" indent="0">
            <a:defRPr sz="1100">
              <a:latin typeface="Calibri"/>
            </a:defRPr>
          </a:lvl2pPr>
          <a:lvl3pPr marL="914400" indent="0">
            <a:defRPr sz="1100">
              <a:latin typeface="Calibri"/>
            </a:defRPr>
          </a:lvl3pPr>
          <a:lvl4pPr marL="1371600" indent="0">
            <a:defRPr sz="1100">
              <a:latin typeface="Calibri"/>
            </a:defRPr>
          </a:lvl4pPr>
          <a:lvl5pPr marL="1828800" indent="0">
            <a:defRPr sz="1100">
              <a:latin typeface="Calibri"/>
            </a:defRPr>
          </a:lvl5pPr>
          <a:lvl6pPr marL="2286000" indent="0">
            <a:defRPr sz="1100">
              <a:latin typeface="Calibri"/>
            </a:defRPr>
          </a:lvl6pPr>
          <a:lvl7pPr marL="2743200" indent="0">
            <a:defRPr sz="1100">
              <a:latin typeface="Calibri"/>
            </a:defRPr>
          </a:lvl7pPr>
          <a:lvl8pPr marL="3200400" indent="0">
            <a:defRPr sz="1100">
              <a:latin typeface="Calibri"/>
            </a:defRPr>
          </a:lvl8pPr>
          <a:lvl9pPr marL="3657600" indent="0">
            <a:defRPr sz="1100">
              <a:latin typeface="Calibri"/>
            </a:defRPr>
          </a:lvl9pPr>
        </a:lstStyle>
        <a:p xmlns:a="http://schemas.openxmlformats.org/drawingml/2006/main">
          <a:r>
            <a:rPr lang="en-GB" sz="2000" b="1" dirty="0" smtClean="0"/>
            <a:t>Strain comparisons</a:t>
          </a:r>
          <a:endParaRPr lang="en-GB" sz="2000" b="1" dirty="0"/>
        </a:p>
      </cdr:txBody>
    </cdr:sp>
  </cdr:relSizeAnchor>
  <cdr:relSizeAnchor xmlns:cdr="http://schemas.openxmlformats.org/drawingml/2006/chartDrawing">
    <cdr:from>
      <cdr:x>0.09838</cdr:x>
      <cdr:y>0.5</cdr:y>
    </cdr:from>
    <cdr:to>
      <cdr:x>0.4055</cdr:x>
      <cdr:y>0.67143</cdr:y>
    </cdr:to>
    <cdr:sp macro="" textlink="">
      <cdr:nvSpPr>
        <cdr:cNvPr id="2" name="TextBox 1"/>
        <cdr:cNvSpPr txBox="1"/>
      </cdr:nvSpPr>
      <cdr:spPr>
        <a:xfrm xmlns:a="http://schemas.openxmlformats.org/drawingml/2006/main">
          <a:off x="899587" y="2520280"/>
          <a:ext cx="2808317" cy="8640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GB" sz="2400" b="1" i="1" dirty="0" smtClean="0"/>
            <a:t>In</a:t>
          </a:r>
          <a:r>
            <a:rPr lang="en-GB" sz="2400" i="1" dirty="0" smtClean="0"/>
            <a:t> </a:t>
          </a:r>
          <a:r>
            <a:rPr lang="en-GB" sz="2400" b="1" i="1" dirty="0" err="1" smtClean="0"/>
            <a:t>silico</a:t>
          </a:r>
          <a:r>
            <a:rPr lang="en-GB" sz="2400" i="1" dirty="0"/>
            <a:t> </a:t>
          </a:r>
          <a:r>
            <a:rPr lang="en-GB" sz="2400" b="1" dirty="0" smtClean="0"/>
            <a:t>MLST</a:t>
          </a:r>
          <a:endParaRPr lang="en-GB" sz="24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0816C9-DAF3-0F48-8F63-75FEFD351E70}" type="datetimeFigureOut">
              <a:rPr lang="en-US" smtClean="0"/>
              <a:t>04/03/2014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76D625-B41B-9F4D-A7A7-59F2997B34A7}" type="slidenum">
              <a:rPr lang="en-US" smtClean="0"/>
              <a:t>‹#›</a:t>
            </a:fld>
            <a:endParaRPr lang="en-US"/>
          </a:p>
        </p:txBody>
      </p:sp>
    </p:spTree>
    <p:extLst>
      <p:ext uri="{BB962C8B-B14F-4D97-AF65-F5344CB8AC3E}">
        <p14:creationId xmlns:p14="http://schemas.microsoft.com/office/powerpoint/2010/main" val="175819402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3588" cy="3429000"/>
          </a:xfrm>
        </p:spPr>
      </p:sp>
      <p:sp>
        <p:nvSpPr>
          <p:cNvPr id="3" name="Notes Placeholder 2"/>
          <p:cNvSpPr>
            <a:spLocks noGrp="1"/>
          </p:cNvSpPr>
          <p:nvPr>
            <p:ph type="body" idx="1"/>
          </p:nvPr>
        </p:nvSpPr>
        <p:spPr/>
        <p:txBody>
          <a:bodyPr/>
          <a:lstStyle/>
          <a:p>
            <a:r>
              <a:rPr lang="en-US" dirty="0" smtClean="0"/>
              <a:t>Number of genes in common (left) and total number of non-orthologous genes (right) for a given number of genomes </a:t>
            </a:r>
            <a:r>
              <a:rPr lang="en-US" dirty="0" err="1" smtClean="0"/>
              <a:t>analysed</a:t>
            </a:r>
            <a:r>
              <a:rPr lang="en-US" dirty="0" smtClean="0"/>
              <a:t> for the different strains of E. coli. The upper and lower edges of the boxes indicate the first quartile (25th percentile of the data) and third quartile (75th percentile), respectively, of 1000 random different input orders of the genomes. The central horizontal line indicates the sample median (50th percentile). The central vertical lines extend from each box as far as the data extend, to a distance of at most 1.5 interquartile ranges (i.e., the distance between the first and third quartile values). At 20 sequenced genomes, the core-genome had 1976 genes (11% of the pan-genome), whereas the pan-genome had (</a:t>
            </a:r>
            <a:r>
              <a:rPr lang="en-US" dirty="0" err="1" smtClean="0"/>
              <a:t>i</a:t>
            </a:r>
            <a:r>
              <a:rPr lang="en-US" dirty="0" smtClean="0"/>
              <a:t>) 17 838 total genes (black), (ii) 11 432 genes (red) with no strong relation of homology (&lt;80% similarity in sequence), and (iii) 10 131 genes (blue) after removing insertion sequence-like elements (3834, 21% of all genes) and </a:t>
            </a:r>
            <a:r>
              <a:rPr lang="en-US" dirty="0" err="1" smtClean="0"/>
              <a:t>prophage</a:t>
            </a:r>
            <a:r>
              <a:rPr lang="en-US" dirty="0" smtClean="0"/>
              <a:t>-like elements (3873, 22% of all genes).</a:t>
            </a:r>
            <a:endParaRPr lang="en-US" dirty="0"/>
          </a:p>
        </p:txBody>
      </p:sp>
    </p:spTree>
    <p:extLst>
      <p:ext uri="{BB962C8B-B14F-4D97-AF65-F5344CB8AC3E}">
        <p14:creationId xmlns:p14="http://schemas.microsoft.com/office/powerpoint/2010/main" val="3115057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What having</a:t>
            </a:r>
            <a:r>
              <a:rPr lang="en-GB" baseline="0" dirty="0" smtClean="0"/>
              <a:t> the whole genome sequence allows us to do is to zoom in on MLST types and use all the genetic information rather than the 7 genes used for MLST which are stable and so will not represent recent changes in the organism.</a:t>
            </a:r>
            <a:endParaRPr lang="en-GB" dirty="0" smtClean="0"/>
          </a:p>
          <a:p>
            <a:endParaRPr lang="en-GB" dirty="0" smtClean="0"/>
          </a:p>
          <a:p>
            <a:r>
              <a:rPr lang="en-GB" dirty="0" smtClean="0"/>
              <a:t>The way that this is done</a:t>
            </a:r>
            <a:r>
              <a:rPr lang="en-GB" baseline="0" dirty="0" smtClean="0"/>
              <a:t> is to compare the genomes within the group for individual base changes, or single nucleotide polymorphisms (SNP’s)</a:t>
            </a:r>
          </a:p>
          <a:p>
            <a:endParaRPr lang="en-GB" dirty="0"/>
          </a:p>
        </p:txBody>
      </p:sp>
      <p:sp>
        <p:nvSpPr>
          <p:cNvPr id="4" name="Slide Number Placeholder 3"/>
          <p:cNvSpPr>
            <a:spLocks noGrp="1"/>
          </p:cNvSpPr>
          <p:nvPr>
            <p:ph type="sldNum" sz="quarter" idx="10"/>
          </p:nvPr>
        </p:nvSpPr>
        <p:spPr/>
        <p:txBody>
          <a:bodyPr/>
          <a:lstStyle/>
          <a:p>
            <a:fld id="{0AC881F8-2028-469E-873C-62FE0006D7A8}" type="slidenum">
              <a:rPr lang="en-GB" smtClean="0"/>
              <a:pPr/>
              <a:t>22</a:t>
            </a:fld>
            <a:endParaRPr lang="en-GB"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baseline="0" dirty="0" smtClean="0"/>
              <a:t>This is a detailed look at the ST395 group. Each branch represents one nucleotide difference. You can see that although these all type as the same sequence types they are not identical.</a:t>
            </a:r>
          </a:p>
          <a:p>
            <a:r>
              <a:rPr lang="en-GB" baseline="0" dirty="0" err="1" smtClean="0"/>
              <a:t>Thease</a:t>
            </a:r>
            <a:r>
              <a:rPr lang="en-GB" baseline="0" dirty="0" smtClean="0"/>
              <a:t> although small, only one base change in XXX but are thought to represent changes in the organism over time and be significant.</a:t>
            </a:r>
          </a:p>
          <a:p>
            <a:endParaRPr lang="en-GB" baseline="0" dirty="0" smtClean="0"/>
          </a:p>
          <a:p>
            <a:r>
              <a:rPr lang="en-GB" baseline="0" dirty="0" smtClean="0"/>
              <a:t>Isolates from the water and associated environments are no longer identical but forming separate groups.</a:t>
            </a:r>
          </a:p>
          <a:p>
            <a:endParaRPr lang="en-GB" baseline="0" dirty="0" smtClean="0"/>
          </a:p>
          <a:p>
            <a:r>
              <a:rPr lang="en-GB" baseline="0" dirty="0" smtClean="0"/>
              <a:t>The really interesting thing here and what we are really look for is that the patient isolates are indistinguishable in patient 1 and patient 2 from the water isolates that have come from the showers within that patients room.</a:t>
            </a:r>
          </a:p>
          <a:p>
            <a:endParaRPr lang="en-GB" baseline="0" dirty="0" smtClean="0"/>
          </a:p>
          <a:p>
            <a:r>
              <a:rPr lang="en-GB" baseline="0" dirty="0" smtClean="0"/>
              <a:t>The fact that they are identical gives strong evidence that the patient has been contaminated by the water from the room.</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7C4603BA-E165-4227-B245-52D784C8A621}" type="slidenum">
              <a:rPr lang="en-GB" smtClean="0"/>
              <a:pPr/>
              <a:t>23</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Insert the graph</a:t>
            </a:r>
          </a:p>
          <a:p>
            <a:endParaRPr lang="en-GB" dirty="0"/>
          </a:p>
        </p:txBody>
      </p:sp>
      <p:sp>
        <p:nvSpPr>
          <p:cNvPr id="4" name="Slide Number Placeholder 3"/>
          <p:cNvSpPr>
            <a:spLocks noGrp="1"/>
          </p:cNvSpPr>
          <p:nvPr>
            <p:ph type="sldNum" sz="quarter" idx="10"/>
          </p:nvPr>
        </p:nvSpPr>
        <p:spPr/>
        <p:txBody>
          <a:bodyPr/>
          <a:lstStyle/>
          <a:p>
            <a:fld id="{5F382788-297A-4806-BE34-1334FC01F358}" type="slidenum">
              <a:rPr lang="en-GB" smtClean="0"/>
              <a:pPr/>
              <a:t>31</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3 patients who received organs from the same donor died. Al conventional lab</a:t>
            </a:r>
            <a:r>
              <a:rPr lang="en-GB" baseline="0" dirty="0" smtClean="0"/>
              <a:t> tests failed to find a cause. 454 sequencing or RNA from liver &amp; kidney found 14 reads (of 100,000) which resembled </a:t>
            </a:r>
            <a:r>
              <a:rPr lang="en-GB" baseline="0" dirty="0" err="1" smtClean="0"/>
              <a:t>arenavirus</a:t>
            </a:r>
            <a:r>
              <a:rPr lang="en-GB" baseline="0" dirty="0" smtClean="0"/>
              <a:t>, confirmed later to be the likely cause of death.</a:t>
            </a:r>
            <a:endParaRPr lang="en-GB" dirty="0"/>
          </a:p>
        </p:txBody>
      </p:sp>
      <p:sp>
        <p:nvSpPr>
          <p:cNvPr id="4" name="Slide Number Placeholder 3"/>
          <p:cNvSpPr>
            <a:spLocks noGrp="1"/>
          </p:cNvSpPr>
          <p:nvPr>
            <p:ph type="sldNum" sz="quarter" idx="10"/>
          </p:nvPr>
        </p:nvSpPr>
        <p:spPr/>
        <p:txBody>
          <a:bodyPr/>
          <a:lstStyle/>
          <a:p>
            <a:fld id="{5F382788-297A-4806-BE34-1334FC01F358}" type="slidenum">
              <a:rPr lang="en-GB" smtClean="0"/>
              <a:pPr/>
              <a:t>39</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Why </a:t>
            </a:r>
            <a:r>
              <a:rPr lang="en-GB" dirty="0" err="1" smtClean="0"/>
              <a:t>Metagenomics</a:t>
            </a:r>
            <a:r>
              <a:rPr lang="en-GB" baseline="0" dirty="0" smtClean="0"/>
              <a:t> not 16S? </a:t>
            </a:r>
          </a:p>
          <a:p>
            <a:endParaRPr lang="en-GB" dirty="0"/>
          </a:p>
        </p:txBody>
      </p:sp>
      <p:sp>
        <p:nvSpPr>
          <p:cNvPr id="4" name="Slide Number Placeholder 3"/>
          <p:cNvSpPr>
            <a:spLocks noGrp="1"/>
          </p:cNvSpPr>
          <p:nvPr>
            <p:ph type="sldNum" sz="quarter" idx="10"/>
          </p:nvPr>
        </p:nvSpPr>
        <p:spPr/>
        <p:txBody>
          <a:bodyPr/>
          <a:lstStyle/>
          <a:p>
            <a:fld id="{5F382788-297A-4806-BE34-1334FC01F358}" type="slidenum">
              <a:rPr lang="en-GB" smtClean="0"/>
              <a:pPr/>
              <a:t>40</a:t>
            </a:fld>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Why </a:t>
            </a:r>
            <a:r>
              <a:rPr lang="en-GB" dirty="0" err="1" smtClean="0"/>
              <a:t>Metagenomics</a:t>
            </a:r>
            <a:r>
              <a:rPr lang="en-GB" baseline="0" dirty="0" smtClean="0"/>
              <a:t> not 16S? </a:t>
            </a:r>
          </a:p>
          <a:p>
            <a:endParaRPr lang="en-GB" dirty="0"/>
          </a:p>
          <a:p>
            <a:r>
              <a:rPr lang="en-GB" dirty="0"/>
              <a:t>----- Meeting Notes (10/12/2012 10:42) -----</a:t>
            </a:r>
          </a:p>
          <a:p>
            <a:r>
              <a:rPr lang="en-GB" dirty="0"/>
              <a:t>invert that</a:t>
            </a:r>
          </a:p>
        </p:txBody>
      </p:sp>
      <p:sp>
        <p:nvSpPr>
          <p:cNvPr id="4" name="Slide Number Placeholder 3"/>
          <p:cNvSpPr>
            <a:spLocks noGrp="1"/>
          </p:cNvSpPr>
          <p:nvPr>
            <p:ph type="sldNum" sz="quarter" idx="10"/>
          </p:nvPr>
        </p:nvSpPr>
        <p:spPr/>
        <p:txBody>
          <a:bodyPr/>
          <a:lstStyle/>
          <a:p>
            <a:fld id="{5F382788-297A-4806-BE34-1334FC01F358}" type="slidenum">
              <a:rPr lang="en-GB" smtClean="0"/>
              <a:pPr/>
              <a:t>44</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1De novo assembly with digital</a:t>
            </a:r>
            <a:r>
              <a:rPr lang="en-GB" baseline="0" dirty="0" smtClean="0"/>
              <a:t> normalization?</a:t>
            </a:r>
          </a:p>
          <a:p>
            <a:endParaRPr lang="en-GB" dirty="0"/>
          </a:p>
        </p:txBody>
      </p:sp>
      <p:sp>
        <p:nvSpPr>
          <p:cNvPr id="4" name="Slide Number Placeholder 3"/>
          <p:cNvSpPr>
            <a:spLocks noGrp="1"/>
          </p:cNvSpPr>
          <p:nvPr>
            <p:ph type="sldNum" sz="quarter" idx="10"/>
          </p:nvPr>
        </p:nvSpPr>
        <p:spPr/>
        <p:txBody>
          <a:bodyPr/>
          <a:lstStyle/>
          <a:p>
            <a:fld id="{4AB0F5AC-DB87-4FC8-96FC-D38AC91EF8B8}" type="slidenum">
              <a:rPr lang="en-GB" smtClean="0"/>
              <a:pPr/>
              <a:t>45</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97C27B-4D87-F243-AD6F-3561482E7885}" type="slidenum">
              <a:rPr lang="en-US" smtClean="0"/>
              <a:t>47</a:t>
            </a:fld>
            <a:endParaRPr lang="en-US"/>
          </a:p>
        </p:txBody>
      </p:sp>
    </p:spTree>
    <p:extLst>
      <p:ext uri="{BB962C8B-B14F-4D97-AF65-F5344CB8AC3E}">
        <p14:creationId xmlns:p14="http://schemas.microsoft.com/office/powerpoint/2010/main" val="2345614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Why </a:t>
            </a:r>
            <a:r>
              <a:rPr lang="en-GB" dirty="0" err="1" smtClean="0"/>
              <a:t>Metagenomics</a:t>
            </a:r>
            <a:r>
              <a:rPr lang="en-GB" baseline="0" dirty="0" smtClean="0"/>
              <a:t> not 16S? </a:t>
            </a:r>
          </a:p>
          <a:p>
            <a:endParaRPr lang="en-GB" dirty="0"/>
          </a:p>
        </p:txBody>
      </p:sp>
      <p:sp>
        <p:nvSpPr>
          <p:cNvPr id="4" name="Slide Number Placeholder 3"/>
          <p:cNvSpPr>
            <a:spLocks noGrp="1"/>
          </p:cNvSpPr>
          <p:nvPr>
            <p:ph type="sldNum" sz="quarter" idx="10"/>
          </p:nvPr>
        </p:nvSpPr>
        <p:spPr/>
        <p:txBody>
          <a:bodyPr/>
          <a:lstStyle/>
          <a:p>
            <a:fld id="{5F382788-297A-4806-BE34-1334FC01F358}" type="slidenum">
              <a:rPr lang="en-GB" smtClean="0"/>
              <a:pPr/>
              <a:t>49</a:t>
            </a:fld>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I have attached our lab protocol for processing the samples. The sonication fluids from P01 have actually been lost due to human error. Looking at Nicola’s lab book, the bone extraction for P01 (28.2.13) was done using </a:t>
            </a:r>
            <a:r>
              <a:rPr lang="en-US" dirty="0" err="1" smtClean="0"/>
              <a:t>Stratec</a:t>
            </a:r>
            <a:r>
              <a:rPr lang="en-US" dirty="0" smtClean="0"/>
              <a:t>-RTP Bacterial DNA Mini kit. The protocol used was 5: Isolation of bacterial DNA from tissue biopsies (Attached). A modification she used was adding half a tube of </a:t>
            </a:r>
            <a:r>
              <a:rPr lang="en-US" dirty="0" err="1" smtClean="0"/>
              <a:t>Lysis</a:t>
            </a:r>
            <a:r>
              <a:rPr lang="en-US" dirty="0" smtClean="0"/>
              <a:t> Matrix B (Ref no. 1116911100) which I think she got from Robin’s lab and </a:t>
            </a:r>
            <a:r>
              <a:rPr lang="en-US" dirty="0" err="1" smtClean="0"/>
              <a:t>vortexing</a:t>
            </a:r>
            <a:r>
              <a:rPr lang="en-US" dirty="0" smtClean="0"/>
              <a:t> it for 2 </a:t>
            </a:r>
            <a:r>
              <a:rPr lang="en-US" dirty="0" err="1" smtClean="0"/>
              <a:t>mins</a:t>
            </a:r>
            <a:r>
              <a:rPr lang="en-US" dirty="0" smtClean="0"/>
              <a:t>. Can bring down her lab book to the meeting on Monday.</a:t>
            </a:r>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54</a:t>
            </a:fld>
            <a:endParaRPr lang="en-US"/>
          </a:p>
        </p:txBody>
      </p:sp>
    </p:spTree>
    <p:extLst>
      <p:ext uri="{BB962C8B-B14F-4D97-AF65-F5344CB8AC3E}">
        <p14:creationId xmlns:p14="http://schemas.microsoft.com/office/powerpoint/2010/main" val="2172428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11</a:t>
            </a:fld>
            <a:endParaRPr lang="en-US"/>
          </a:p>
        </p:txBody>
      </p:sp>
    </p:spTree>
    <p:extLst>
      <p:ext uri="{BB962C8B-B14F-4D97-AF65-F5344CB8AC3E}">
        <p14:creationId xmlns:p14="http://schemas.microsoft.com/office/powerpoint/2010/main" val="3955261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Fix score remove </a:t>
            </a:r>
            <a:r>
              <a:rPr lang="en-US" dirty="0" err="1" smtClean="0"/>
              <a:t>archaea</a:t>
            </a:r>
            <a:endParaRPr lang="en-US" dirty="0" smtClean="0"/>
          </a:p>
          <a:p>
            <a:r>
              <a:rPr lang="en-US" dirty="0" smtClean="0"/>
              <a:t>New version without</a:t>
            </a:r>
            <a:r>
              <a:rPr lang="en-US" baseline="0" dirty="0" smtClean="0"/>
              <a:t> controls</a:t>
            </a:r>
          </a:p>
          <a:p>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55</a:t>
            </a:fld>
            <a:endParaRPr lang="en-US"/>
          </a:p>
        </p:txBody>
      </p:sp>
    </p:spTree>
    <p:extLst>
      <p:ext uri="{BB962C8B-B14F-4D97-AF65-F5344CB8AC3E}">
        <p14:creationId xmlns:p14="http://schemas.microsoft.com/office/powerpoint/2010/main" val="2026045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Pseudomonas,</a:t>
            </a:r>
            <a:r>
              <a:rPr lang="en-US" baseline="0" dirty="0" smtClean="0"/>
              <a:t> p. acnes, </a:t>
            </a:r>
            <a:r>
              <a:rPr lang="en-US" baseline="0" dirty="0" err="1" smtClean="0"/>
              <a:t>moraxellaceae</a:t>
            </a:r>
            <a:r>
              <a:rPr lang="en-US" baseline="0" dirty="0" smtClean="0"/>
              <a:t> </a:t>
            </a:r>
            <a:r>
              <a:rPr lang="en-US" baseline="0" dirty="0" err="1" smtClean="0"/>
              <a:t>sphingo</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E997C27B-4D87-F243-AD6F-3561482E7885}" type="slidenum">
              <a:rPr lang="en-US" smtClean="0"/>
              <a:t>57</a:t>
            </a:fld>
            <a:endParaRPr lang="en-US"/>
          </a:p>
        </p:txBody>
      </p:sp>
    </p:spTree>
    <p:extLst>
      <p:ext uri="{BB962C8B-B14F-4D97-AF65-F5344CB8AC3E}">
        <p14:creationId xmlns:p14="http://schemas.microsoft.com/office/powerpoint/2010/main" val="1611381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err="1" smtClean="0"/>
              <a:t>Nanopore</a:t>
            </a:r>
            <a:r>
              <a:rPr lang="en-US" dirty="0" smtClean="0"/>
              <a:t> have announced a strand sequencing method, made possible by a heavily modified biological </a:t>
            </a:r>
            <a:r>
              <a:rPr lang="en-US" dirty="0" err="1" smtClean="0"/>
              <a:t>nanopore</a:t>
            </a:r>
            <a:r>
              <a:rPr lang="en-US" dirty="0" smtClean="0"/>
              <a:t> and an industrially-fabricated polymer</a:t>
            </a:r>
          </a:p>
          <a:p>
            <a:r>
              <a:rPr lang="en-US" dirty="0" smtClean="0"/>
              <a:t>DNA passes through the </a:t>
            </a:r>
            <a:r>
              <a:rPr lang="en-US" dirty="0" err="1" smtClean="0"/>
              <a:t>nanopore</a:t>
            </a:r>
            <a:r>
              <a:rPr lang="en-US" dirty="0" smtClean="0"/>
              <a:t> and tri-nucleotides in contact with the pore are detected through electrochemistry</a:t>
            </a:r>
          </a:p>
          <a:p>
            <a:r>
              <a:rPr lang="en-US" dirty="0" smtClean="0"/>
              <a:t>Demonstrated 2x50kb sense &amp; anti-sense of same molecules (lambda phage) – no theoretical read length limit</a:t>
            </a:r>
          </a:p>
          <a:p>
            <a:r>
              <a:rPr lang="en-US" dirty="0" smtClean="0"/>
              <a:t>Can sequence direct from blood without need for sample preparation</a:t>
            </a:r>
          </a:p>
          <a:p>
            <a:r>
              <a:rPr lang="en-US" dirty="0" smtClean="0"/>
              <a:t>Two products announced:</a:t>
            </a:r>
          </a:p>
          <a:p>
            <a:r>
              <a:rPr lang="en-US" dirty="0" err="1" smtClean="0"/>
              <a:t>MinIon</a:t>
            </a:r>
            <a:r>
              <a:rPr lang="en-US" dirty="0" smtClean="0"/>
              <a:t> – USB disposable sequencer for ~ $900 has 512 </a:t>
            </a:r>
            <a:r>
              <a:rPr lang="en-US" dirty="0" err="1" smtClean="0"/>
              <a:t>nanopores</a:t>
            </a:r>
            <a:r>
              <a:rPr lang="en-US" dirty="0" smtClean="0"/>
              <a:t> – target 150mb/hour</a:t>
            </a:r>
          </a:p>
          <a:p>
            <a:r>
              <a:rPr lang="en-US" dirty="0" err="1" smtClean="0"/>
              <a:t>MinIon</a:t>
            </a:r>
            <a:r>
              <a:rPr lang="en-US" dirty="0" smtClean="0"/>
              <a:t> can run at 120-1000 bases/minute per pore for up to 6 hours</a:t>
            </a:r>
          </a:p>
          <a:p>
            <a:r>
              <a:rPr lang="en-US" dirty="0" err="1" smtClean="0"/>
              <a:t>GridIon</a:t>
            </a:r>
            <a:r>
              <a:rPr lang="en-US" dirty="0" smtClean="0"/>
              <a:t> – two versions of rack-mountable sequencer with 2000 </a:t>
            </a:r>
            <a:r>
              <a:rPr lang="en-US" dirty="0" err="1" smtClean="0"/>
              <a:t>nanopores</a:t>
            </a:r>
            <a:r>
              <a:rPr lang="en-US" dirty="0" smtClean="0"/>
              <a:t> (2nd half 2012), 8000 </a:t>
            </a:r>
            <a:r>
              <a:rPr lang="en-US" dirty="0" err="1" smtClean="0"/>
              <a:t>nanopores</a:t>
            </a:r>
            <a:r>
              <a:rPr lang="en-US" dirty="0" smtClean="0"/>
              <a:t> (2013)</a:t>
            </a:r>
          </a:p>
          <a:p>
            <a:r>
              <a:rPr lang="en-US" dirty="0" err="1" smtClean="0"/>
              <a:t>GridIons</a:t>
            </a:r>
            <a:r>
              <a:rPr lang="en-US" dirty="0" smtClean="0"/>
              <a:t> can be racked in parallel, 20 could do a whole human genome in 15 minutes</a:t>
            </a:r>
          </a:p>
          <a:p>
            <a:r>
              <a:rPr lang="en-US" dirty="0" smtClean="0"/>
              <a:t>Each </a:t>
            </a:r>
            <a:r>
              <a:rPr lang="en-US" dirty="0" err="1" smtClean="0"/>
              <a:t>GridIon</a:t>
            </a:r>
            <a:r>
              <a:rPr lang="en-US" dirty="0" smtClean="0"/>
              <a:t> can do “tens of </a:t>
            </a:r>
            <a:r>
              <a:rPr lang="en-US" dirty="0" err="1" smtClean="0"/>
              <a:t>gigabases</a:t>
            </a:r>
            <a:r>
              <a:rPr lang="en-US" dirty="0" smtClean="0"/>
              <a:t>” over 24 hours</a:t>
            </a:r>
          </a:p>
          <a:p>
            <a:r>
              <a:rPr lang="en-US" dirty="0" smtClean="0"/>
              <a:t>Both machines commercially available 2nd half 2012</a:t>
            </a:r>
          </a:p>
          <a:p>
            <a:r>
              <a:rPr lang="en-US" dirty="0" smtClean="0"/>
              <a:t>Sequencing can be paused, sample recovered, replaced, started again</a:t>
            </a:r>
          </a:p>
          <a:p>
            <a:r>
              <a:rPr lang="en-US" dirty="0" smtClean="0"/>
              <a:t>Accuracy is 96%, errors are deletions, error profile will improve through software</a:t>
            </a:r>
          </a:p>
          <a:p>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97</a:t>
            </a:fld>
            <a:endParaRPr lang="en-US"/>
          </a:p>
        </p:txBody>
      </p:sp>
    </p:spTree>
    <p:extLst>
      <p:ext uri="{BB962C8B-B14F-4D97-AF65-F5344CB8AC3E}">
        <p14:creationId xmlns:p14="http://schemas.microsoft.com/office/powerpoint/2010/main" val="513378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complex</a:t>
            </a:r>
          </a:p>
          <a:p>
            <a:r>
              <a:rPr lang="en-US" dirty="0" smtClean="0"/>
              <a:t>Samples that are likely to be normally sterile are often cultured on a rich medium that will support the growth of any </a:t>
            </a:r>
            <a:r>
              <a:rPr lang="en-US" dirty="0" err="1" smtClean="0"/>
              <a:t>culturable</a:t>
            </a:r>
            <a:r>
              <a:rPr lang="en-US" dirty="0" smtClean="0"/>
              <a:t> organism. Samples that are contaminated with colonizing flora present a challenge for growing the infecting pathogen. Many types of culture media (referred to as selective media) are used to </a:t>
            </a:r>
            <a:r>
              <a:rPr lang="en-US" dirty="0" err="1" smtClean="0"/>
              <a:t>favour</a:t>
            </a:r>
            <a:r>
              <a:rPr lang="en-US" dirty="0" smtClean="0"/>
              <a:t> the growth of the suspected pathogen; this approach is particularly important for culturing pathogens from </a:t>
            </a:r>
            <a:r>
              <a:rPr lang="en-US" dirty="0" err="1" smtClean="0"/>
              <a:t>faeces</a:t>
            </a:r>
            <a:r>
              <a:rPr lang="en-US" dirty="0" smtClean="0"/>
              <a:t>. Boxes A to H arbitrarily represent the many different media for culture. The medium H represents a medium designed for growing mycobacteria that have specific growth requirements. When an organism is growing, the morphological appearance and density of growth are properties that need specialist knowledge for deciding whether it is likely to be pathogenic. The likely pathogens are then processed through a complex pathway that has many contingencies to determine species and antimicrobial susceptibility. Broadly, there are two approaches. One approach uses matrix-assisted laser desorption/ionization–time of flight (MALDI–TOF) mass spectrometry for species identification before setting up susceptibility testing. The other uses Gram staining followed by biochemical testing to determine species; susceptibility testing is often set up simultaneously with doing biochemical tests. Categorization of pathogens into groups of species is needed to choose the appropriate susceptibility-testing panel. Finally, depending on the species and perceived likelihood of an outbreak, a small subset of isolates may be chosen for further investigation using a wide range of typing tests that are often only provided by reference laboratories. The dashed lines and question marks are positioned arbitrarily to indicate that the further investigation is varied and happens in only a small number of cases.</a:t>
            </a:r>
          </a:p>
          <a:p>
            <a:endParaRPr lang="en-US" dirty="0"/>
          </a:p>
        </p:txBody>
      </p:sp>
      <p:sp>
        <p:nvSpPr>
          <p:cNvPr id="4" name="Slide Number Placeholder 3"/>
          <p:cNvSpPr>
            <a:spLocks noGrp="1"/>
          </p:cNvSpPr>
          <p:nvPr>
            <p:ph type="sldNum" sz="quarter" idx="10"/>
          </p:nvPr>
        </p:nvSpPr>
        <p:spPr/>
        <p:txBody>
          <a:bodyPr/>
          <a:lstStyle/>
          <a:p>
            <a:fld id="{E997C27B-4D87-F243-AD6F-3561482E7885}" type="slidenum">
              <a:rPr lang="en-US" smtClean="0"/>
              <a:t>12</a:t>
            </a:fld>
            <a:endParaRPr lang="en-US"/>
          </a:p>
        </p:txBody>
      </p:sp>
    </p:spTree>
    <p:extLst>
      <p:ext uri="{BB962C8B-B14F-4D97-AF65-F5344CB8AC3E}">
        <p14:creationId xmlns:p14="http://schemas.microsoft.com/office/powerpoint/2010/main" val="1224661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baseline="0" dirty="0" smtClean="0"/>
              <a:t>Pseudomonas aeruginosa is a ubiquitous environmental gram negative bacterium. However in patients with sever burns infection with the organism can lead to graft breakdown and loss and sepsis. With obvious consequences to mortality and morbidity and increased hospital stay.</a:t>
            </a:r>
          </a:p>
          <a:p>
            <a:r>
              <a:rPr lang="en-GB" baseline="0" dirty="0" smtClean="0"/>
              <a:t>A previous study in the burns unit has shown that approximately 30% of patients will become COLONISED/INFECTED with pseudomonas aeruginosa during their stay on the unit. Other studies have shown rates of XX and XX</a:t>
            </a:r>
          </a:p>
          <a:p>
            <a:r>
              <a:rPr lang="en-GB" baseline="0" dirty="0" smtClean="0"/>
              <a:t>The source of the organism is unclear</a:t>
            </a:r>
          </a:p>
        </p:txBody>
      </p:sp>
      <p:sp>
        <p:nvSpPr>
          <p:cNvPr id="4" name="Slide Number Placeholder 3"/>
          <p:cNvSpPr>
            <a:spLocks noGrp="1"/>
          </p:cNvSpPr>
          <p:nvPr>
            <p:ph type="sldNum" sz="quarter" idx="10"/>
          </p:nvPr>
        </p:nvSpPr>
        <p:spPr/>
        <p:txBody>
          <a:bodyPr/>
          <a:lstStyle/>
          <a:p>
            <a:fld id="{81AE8658-6160-4B5D-B50F-BCE71938CE63}" type="slidenum">
              <a:rPr lang="en-GB" smtClean="0"/>
              <a:pPr/>
              <a:t>16</a:t>
            </a:fld>
            <a:endParaRPr lang="en-GB" dirty="0"/>
          </a:p>
        </p:txBody>
      </p:sp>
    </p:spTree>
    <p:extLst>
      <p:ext uri="{BB962C8B-B14F-4D97-AF65-F5344CB8AC3E}">
        <p14:creationId xmlns:p14="http://schemas.microsoft.com/office/powerpoint/2010/main" val="168285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It is not clear cut what the source of patients</a:t>
            </a:r>
            <a:r>
              <a:rPr lang="en-GB" baseline="0" dirty="0" smtClean="0"/>
              <a:t> pseudomonas infection is</a:t>
            </a:r>
            <a:endParaRPr lang="en-GB" dirty="0" smtClean="0"/>
          </a:p>
          <a:p>
            <a:r>
              <a:rPr lang="en-GB" dirty="0" smtClean="0"/>
              <a:t>Previous studies</a:t>
            </a:r>
            <a:r>
              <a:rPr lang="en-GB" baseline="0" dirty="0" smtClean="0"/>
              <a:t> have shown that </a:t>
            </a:r>
            <a:r>
              <a:rPr lang="en-GB" baseline="0" dirty="0" err="1" smtClean="0"/>
              <a:t>psuedomonas</a:t>
            </a:r>
            <a:r>
              <a:rPr lang="en-GB" baseline="0" dirty="0" smtClean="0"/>
              <a:t> infection can be from endogenous sources, that is the patients own flora</a:t>
            </a:r>
          </a:p>
          <a:p>
            <a:r>
              <a:rPr lang="en-GB" baseline="0" dirty="0" smtClean="0"/>
              <a:t>Cross infection on the ward, with healthcare workers hands being shown to be contaminated with the same strain</a:t>
            </a:r>
          </a:p>
          <a:p>
            <a:r>
              <a:rPr lang="en-GB" baseline="0" dirty="0" smtClean="0"/>
              <a:t>Or the most likely suspect water.</a:t>
            </a:r>
          </a:p>
          <a:p>
            <a:r>
              <a:rPr lang="en-GB" baseline="0" dirty="0" smtClean="0"/>
              <a:t>Pseudomonas is an ubiquitous environmental organism and can from </a:t>
            </a:r>
            <a:r>
              <a:rPr lang="en-GB" baseline="0" dirty="0" err="1" smtClean="0"/>
              <a:t>biofilms</a:t>
            </a:r>
            <a:r>
              <a:rPr lang="en-GB" baseline="0" dirty="0" smtClean="0"/>
              <a:t> on fittings. Recent high profile </a:t>
            </a:r>
            <a:r>
              <a:rPr lang="en-GB" baseline="0" dirty="0" err="1" smtClean="0"/>
              <a:t>ourtbreaks</a:t>
            </a:r>
            <a:r>
              <a:rPr lang="en-GB" baseline="0" dirty="0" smtClean="0"/>
              <a:t> on neonatal units have been linked to waste water and taps.</a:t>
            </a:r>
          </a:p>
          <a:p>
            <a:r>
              <a:rPr lang="en-GB" baseline="0" dirty="0" smtClean="0"/>
              <a:t>This has lead to national guidelines for routine sampling of hospital water being published in February this year.</a:t>
            </a:r>
          </a:p>
          <a:p>
            <a:endParaRPr lang="en-GB" baseline="0" dirty="0" smtClean="0"/>
          </a:p>
        </p:txBody>
      </p:sp>
      <p:sp>
        <p:nvSpPr>
          <p:cNvPr id="4" name="Slide Number Placeholder 3"/>
          <p:cNvSpPr>
            <a:spLocks noGrp="1"/>
          </p:cNvSpPr>
          <p:nvPr>
            <p:ph type="sldNum" sz="quarter" idx="10"/>
          </p:nvPr>
        </p:nvSpPr>
        <p:spPr/>
        <p:txBody>
          <a:bodyPr/>
          <a:lstStyle/>
          <a:p>
            <a:fld id="{0AC881F8-2028-469E-873C-62FE0006D7A8}" type="slidenum">
              <a:rPr lang="en-GB" smtClean="0"/>
              <a:pPr/>
              <a:t>17</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baseline="0" dirty="0" smtClean="0"/>
              <a:t>Water is an especially important aspect to burns care as part of the treatment is to have dressing changes and skin removal under the shower. The burns unit at the QE has several shock rooms in which are walk in shower areas.</a:t>
            </a:r>
            <a:endParaRPr lang="en-GB" dirty="0" smtClean="0"/>
          </a:p>
          <a:p>
            <a:endParaRPr lang="en-GB" dirty="0" smtClean="0"/>
          </a:p>
          <a:p>
            <a:r>
              <a:rPr lang="en-GB" dirty="0" smtClean="0"/>
              <a:t>The </a:t>
            </a:r>
            <a:r>
              <a:rPr lang="en-GB" dirty="0" err="1" smtClean="0"/>
              <a:t>invidual</a:t>
            </a:r>
            <a:r>
              <a:rPr lang="en-GB" baseline="0" dirty="0" smtClean="0"/>
              <a:t> patients rooms have a walk in shower area with either a shower bed or </a:t>
            </a:r>
            <a:r>
              <a:rPr lang="en-GB" baseline="0" dirty="0" err="1" smtClean="0"/>
              <a:t>trolly</a:t>
            </a:r>
            <a:r>
              <a:rPr lang="en-GB" baseline="0" dirty="0" smtClean="0"/>
              <a:t> where the patient can be </a:t>
            </a:r>
            <a:r>
              <a:rPr lang="en-GB" baseline="0" dirty="0" err="1" smtClean="0"/>
              <a:t>transferered</a:t>
            </a:r>
            <a:r>
              <a:rPr lang="en-GB" baseline="0" dirty="0" smtClean="0"/>
              <a:t> to </a:t>
            </a:r>
            <a:r>
              <a:rPr lang="en-GB" baseline="0" dirty="0" err="1" smtClean="0"/>
              <a:t>to</a:t>
            </a:r>
            <a:r>
              <a:rPr lang="en-GB" baseline="0" dirty="0" smtClean="0"/>
              <a:t> have dressing changes and wound cleaned. </a:t>
            </a:r>
            <a:r>
              <a:rPr lang="en-GB" baseline="0" dirty="0" err="1" smtClean="0"/>
              <a:t>Thease</a:t>
            </a:r>
            <a:r>
              <a:rPr lang="en-GB" baseline="0" dirty="0" smtClean="0"/>
              <a:t> rooms are also kept very warm, up to 37</a:t>
            </a:r>
            <a:r>
              <a:rPr lang="en-GB" baseline="30000" dirty="0" smtClean="0"/>
              <a:t>o</a:t>
            </a:r>
            <a:r>
              <a:rPr lang="en-GB" baseline="0" dirty="0" smtClean="0"/>
              <a:t> perfect incubation temperature for bugs!</a:t>
            </a:r>
          </a:p>
          <a:p>
            <a:endParaRPr lang="en-GB" baseline="0" dirty="0" smtClean="0"/>
          </a:p>
          <a:p>
            <a:r>
              <a:rPr lang="en-GB" baseline="0" dirty="0" smtClean="0"/>
              <a:t>Pseudomonas </a:t>
            </a:r>
            <a:r>
              <a:rPr lang="en-GB" baseline="0" dirty="0" err="1" smtClean="0"/>
              <a:t>oubreaks</a:t>
            </a:r>
            <a:r>
              <a:rPr lang="en-GB" baseline="0" dirty="0" smtClean="0"/>
              <a:t> have previously been linked to </a:t>
            </a:r>
            <a:r>
              <a:rPr lang="en-GB" baseline="0" dirty="0" err="1" smtClean="0"/>
              <a:t>hydrothreapy</a:t>
            </a:r>
            <a:r>
              <a:rPr lang="en-GB" baseline="0" dirty="0" smtClean="0"/>
              <a:t> baths in the early 90’s.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0AC881F8-2028-469E-873C-62FE0006D7A8}" type="slidenum">
              <a:rPr lang="en-GB" smtClean="0"/>
              <a:pPr/>
              <a:t>18</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Protocol drawn</a:t>
            </a:r>
            <a:r>
              <a:rPr lang="en-GB" baseline="0" dirty="0" smtClean="0"/>
              <a:t> up to try to establish if the cause of infection is endogenous, the patient comes in with it.</a:t>
            </a:r>
          </a:p>
          <a:p>
            <a:r>
              <a:rPr lang="en-GB" baseline="0" dirty="0" smtClean="0"/>
              <a:t>If the organism is residing in the environment (unclean)</a:t>
            </a:r>
          </a:p>
          <a:p>
            <a:r>
              <a:rPr lang="en-GB" baseline="0" dirty="0" smtClean="0"/>
              <a:t>If cross infection around the ward is a problem (do all the patients have the same strain)</a:t>
            </a:r>
          </a:p>
          <a:p>
            <a:r>
              <a:rPr lang="en-GB" baseline="0" dirty="0" smtClean="0"/>
              <a:t>If the organism is in the water</a:t>
            </a:r>
          </a:p>
          <a:p>
            <a:r>
              <a:rPr lang="en-GB" baseline="0" dirty="0" smtClean="0"/>
              <a:t>The organism then had there whole genome sequenced</a:t>
            </a:r>
            <a:endParaRPr lang="en-GB" dirty="0" smtClean="0"/>
          </a:p>
          <a:p>
            <a:endParaRPr lang="en-GB" dirty="0" smtClean="0"/>
          </a:p>
          <a:p>
            <a:endParaRPr lang="en-GB" dirty="0" smtClean="0"/>
          </a:p>
          <a:p>
            <a:r>
              <a:rPr lang="en-GB" dirty="0" smtClean="0"/>
              <a:t>To try and drill down the source of pseudomonas</a:t>
            </a:r>
            <a:r>
              <a:rPr lang="en-GB" baseline="0" dirty="0" smtClean="0"/>
              <a:t> we are utilizing the ability to now sequences a whole organisms genome at a reasonable cost and in under a week timescale. </a:t>
            </a:r>
          </a:p>
          <a:p>
            <a:r>
              <a:rPr lang="en-GB" baseline="0" dirty="0" smtClean="0"/>
              <a:t>Sequencing the whole genome allows us to better identify possible transmission patterns than using the typing methods available, it allows us to learn more about the organisms </a:t>
            </a:r>
            <a:r>
              <a:rPr lang="en-GB" baseline="0" dirty="0" err="1" smtClean="0"/>
              <a:t>pathogenicity</a:t>
            </a:r>
            <a:r>
              <a:rPr lang="en-GB" baseline="0" dirty="0" smtClean="0"/>
              <a:t>  and physiology.</a:t>
            </a:r>
          </a:p>
          <a:p>
            <a:r>
              <a:rPr lang="en-GB" baseline="0" dirty="0" smtClean="0"/>
              <a:t>The problem of pseudomonas in burns patients has not yet been investigated using this technique.</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0AC881F8-2028-469E-873C-62FE0006D7A8}" type="slidenum">
              <a:rPr lang="en-GB" smtClean="0"/>
              <a:pPr/>
              <a:t>19</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smtClean="0"/>
              <a:t>Patients with greater</a:t>
            </a:r>
            <a:r>
              <a:rPr lang="en-GB" baseline="0" dirty="0" smtClean="0"/>
              <a:t> than 7% burns are eligible to be included in the trial</a:t>
            </a:r>
          </a:p>
          <a:p>
            <a:r>
              <a:rPr lang="en-GB" baseline="0" dirty="0" smtClean="0"/>
              <a:t>On admission they will have a urine sample, wound swabs and a stool sent to microbiology for specific pseudomonas culture</a:t>
            </a:r>
          </a:p>
          <a:p>
            <a:r>
              <a:rPr lang="en-GB" baseline="0" dirty="0" smtClean="0"/>
              <a:t>A stool sample is also sent for molecular testing</a:t>
            </a:r>
          </a:p>
          <a:p>
            <a:r>
              <a:rPr lang="en-GB" baseline="0" dirty="0" smtClean="0"/>
              <a:t>Initial environmental samples are taken from surfaces within the room including shower areas, patient touch areas and the bed, to see if the area is clean.</a:t>
            </a:r>
          </a:p>
          <a:p>
            <a:r>
              <a:rPr lang="en-GB" baseline="0" dirty="0" smtClean="0"/>
              <a:t>Patients are routinely being sampled for microbiology as part of their care. </a:t>
            </a:r>
          </a:p>
          <a:p>
            <a:r>
              <a:rPr lang="en-GB" baseline="0" dirty="0" smtClean="0"/>
              <a:t>If on these swabs a patient becomes positive for pseudomonas they then have increased numbers of wound swabs sent specifically for pseudomonas culture</a:t>
            </a:r>
          </a:p>
          <a:p>
            <a:r>
              <a:rPr lang="en-GB" baseline="0" dirty="0" smtClean="0"/>
              <a:t>Environmental samples are again re taken and taken on discharge post cleaning</a:t>
            </a:r>
          </a:p>
          <a:p>
            <a:r>
              <a:rPr lang="en-GB" baseline="0" dirty="0" smtClean="0"/>
              <a:t>Swabs are also sent for molecular testing where all bacterial DNA in the sample will be sequenced and analysed.</a:t>
            </a:r>
          </a:p>
          <a:p>
            <a:r>
              <a:rPr lang="en-GB" baseline="0" dirty="0" smtClean="0"/>
              <a:t>This continues until the patient is discharged.</a:t>
            </a:r>
          </a:p>
          <a:p>
            <a:r>
              <a:rPr lang="en-GB" baseline="0" dirty="0" smtClean="0"/>
              <a:t>Any pseudomonas that grows is identified using standard methods and the DNA extracted and processed for sequencing</a:t>
            </a:r>
            <a:endParaRPr lang="en-GB" dirty="0"/>
          </a:p>
        </p:txBody>
      </p:sp>
      <p:sp>
        <p:nvSpPr>
          <p:cNvPr id="4" name="Slide Number Placeholder 3"/>
          <p:cNvSpPr>
            <a:spLocks noGrp="1"/>
          </p:cNvSpPr>
          <p:nvPr>
            <p:ph type="sldNum" sz="quarter" idx="10"/>
          </p:nvPr>
        </p:nvSpPr>
        <p:spPr/>
        <p:txBody>
          <a:bodyPr/>
          <a:lstStyle/>
          <a:p>
            <a:fld id="{0AC881F8-2028-469E-873C-62FE0006D7A8}" type="slidenum">
              <a:rPr lang="en-GB" smtClean="0"/>
              <a:pPr/>
              <a:t>20</a:t>
            </a:fld>
            <a:endParaRPr lang="en-GB"/>
          </a:p>
        </p:txBody>
      </p:sp>
    </p:spTree>
    <p:extLst>
      <p:ext uri="{BB962C8B-B14F-4D97-AF65-F5344CB8AC3E}">
        <p14:creationId xmlns:p14="http://schemas.microsoft.com/office/powerpoint/2010/main" val="315843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dirty="0" smtClean="0"/>
              <a:t>This</a:t>
            </a:r>
            <a:r>
              <a:rPr lang="en-GB" baseline="0" dirty="0" smtClean="0"/>
              <a:t> is the </a:t>
            </a:r>
            <a:r>
              <a:rPr lang="en-GB" baseline="0" dirty="0" err="1" smtClean="0"/>
              <a:t>phylogenetic</a:t>
            </a:r>
            <a:r>
              <a:rPr lang="en-GB" baseline="0" dirty="0" smtClean="0"/>
              <a:t> tree of all the isolates that have been collected. </a:t>
            </a:r>
          </a:p>
          <a:p>
            <a:r>
              <a:rPr lang="en-GB" baseline="0" dirty="0" smtClean="0"/>
              <a:t>I appreciate it is too small to read so I will just highlight to you the colours and the key features.</a:t>
            </a:r>
          </a:p>
          <a:p>
            <a:r>
              <a:rPr lang="en-GB" baseline="0" dirty="0" smtClean="0"/>
              <a:t>There are several different clusters each representing an MLST sequence type. </a:t>
            </a:r>
          </a:p>
          <a:p>
            <a:r>
              <a:rPr lang="en-GB" baseline="0" dirty="0" smtClean="0"/>
              <a:t>(MLST type is assigned based on the sequence of 7 housekeeping genes, the sequences of these are compared to sequences published in a massive international database, this allows the strains to be given a number that can be compared to strains anywhere)</a:t>
            </a:r>
          </a:p>
          <a:p>
            <a:r>
              <a:rPr lang="en-GB" baseline="0" dirty="0" smtClean="0"/>
              <a:t>Most of the pseudomonas isolates from patients within the trial fall into three groups ST348, ST319 and ST395</a:t>
            </a:r>
          </a:p>
          <a:p>
            <a:endParaRPr lang="en-GB" baseline="0" dirty="0" smtClean="0"/>
          </a:p>
          <a:p>
            <a:r>
              <a:rPr lang="en-GB" baseline="0" dirty="0" smtClean="0"/>
              <a:t>ST348 contains isolates from patient 1 and the environment, ST319 contains patient and environmental isolates and ST395 contains most of the isolates </a:t>
            </a:r>
            <a:r>
              <a:rPr lang="en-GB" b="1" baseline="0" dirty="0" smtClean="0"/>
              <a:t>obtained from water, showers and taps, most of the environmental isolates and the isolates from patients 1 and 4.</a:t>
            </a:r>
            <a:endParaRPr lang="en-GB" b="1" dirty="0"/>
          </a:p>
        </p:txBody>
      </p:sp>
      <p:sp>
        <p:nvSpPr>
          <p:cNvPr id="4" name="Slide Number Placeholder 3"/>
          <p:cNvSpPr>
            <a:spLocks noGrp="1"/>
          </p:cNvSpPr>
          <p:nvPr>
            <p:ph type="sldNum" sz="quarter" idx="10"/>
          </p:nvPr>
        </p:nvSpPr>
        <p:spPr/>
        <p:txBody>
          <a:bodyPr/>
          <a:lstStyle/>
          <a:p>
            <a:fld id="{7C4603BA-E165-4227-B245-52D784C8A621}" type="slidenum">
              <a:rPr lang="en-GB" smtClean="0"/>
              <a:pPr/>
              <a:t>21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94FC6501-0BED-424E-BA75-93D9E3A7EB9C}" type="datetimeFigureOut">
              <a:rPr lang="en-US" smtClean="0"/>
              <a:t>04/03/2014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4FC6501-0BED-424E-BA75-93D9E3A7EB9C}" type="datetimeFigureOut">
              <a:rPr lang="en-US" smtClean="0"/>
              <a:t>04/03/2014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4FC6501-0BED-424E-BA75-93D9E3A7EB9C}" type="datetimeFigureOut">
              <a:rPr lang="en-US" smtClean="0"/>
              <a:t>04/03/2014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94FC6501-0BED-424E-BA75-93D9E3A7EB9C}" type="datetimeFigureOut">
              <a:rPr lang="en-US" smtClean="0"/>
              <a:t>04/03/2014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94FC6501-0BED-424E-BA75-93D9E3A7EB9C}" type="datetimeFigureOut">
              <a:rPr lang="en-US" smtClean="0"/>
              <a:t>04/03/2014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94FC6501-0BED-424E-BA75-93D9E3A7EB9C}" type="datetimeFigureOut">
              <a:rPr lang="en-US" smtClean="0"/>
              <a:t>04/03/2014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94FC6501-0BED-424E-BA75-93D9E3A7EB9C}" type="datetimeFigureOut">
              <a:rPr lang="en-US" smtClean="0"/>
              <a:t>04/03/2014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94FC6501-0BED-424E-BA75-93D9E3A7EB9C}" type="datetimeFigureOut">
              <a:rPr lang="en-US" smtClean="0"/>
              <a:t>04/03/2014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C6501-0BED-424E-BA75-93D9E3A7EB9C}" type="datetimeFigureOut">
              <a:rPr lang="en-US" smtClean="0"/>
              <a:t>04/03/2014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4FC6501-0BED-424E-BA75-93D9E3A7EB9C}" type="datetimeFigureOut">
              <a:rPr lang="en-US" smtClean="0"/>
              <a:t>04/03/2014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94FC6501-0BED-424E-BA75-93D9E3A7EB9C}" type="datetimeFigureOut">
              <a:rPr lang="en-US" smtClean="0"/>
              <a:t>04/03/2014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58B38F2-AABC-3943-BDD1-8540C9B328AA}"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FC6501-0BED-424E-BA75-93D9E3A7EB9C}" type="datetimeFigureOut">
              <a:rPr lang="en-US" smtClean="0"/>
              <a:t>04/03/2014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8B38F2-AABC-3943-BDD1-8540C9B328AA}"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gif"/><Relationship Id="rId3" Type="http://schemas.openxmlformats.org/officeDocument/2006/relationships/image" Target="../media/image8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12.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hyperlink" Target="https://github.com/ehec-outbreak-crowdsourced/BGI-data-analysi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jpe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0.png"/><Relationship Id="rId1" Type="http://schemas.microsoft.com/office/2007/relationships/media" Target="../media/media1.gif"/><Relationship Id="rId2" Type="http://schemas.openxmlformats.org/officeDocument/2006/relationships/video" Target="../media/media1.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 Id="rId3"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tiff"/></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Clinical </a:t>
            </a:r>
            <a:r>
              <a:rPr lang="en-US" dirty="0" err="1" smtClean="0"/>
              <a:t>metagenomics</a:t>
            </a:r>
            <a:endParaRPr lang="en-US" dirty="0"/>
          </a:p>
        </p:txBody>
      </p:sp>
      <p:sp>
        <p:nvSpPr>
          <p:cNvPr id="3" name="Subtitle 2"/>
          <p:cNvSpPr>
            <a:spLocks noGrp="1"/>
          </p:cNvSpPr>
          <p:nvPr>
            <p:ph type="subTitle" idx="1"/>
          </p:nvPr>
        </p:nvSpPr>
        <p:spPr/>
        <p:txBody>
          <a:bodyPr/>
          <a:lstStyle/>
          <a:p>
            <a:r>
              <a:rPr lang="en-US" dirty="0" smtClean="0"/>
              <a:t>Nick Loman</a:t>
            </a:r>
            <a:endParaRPr lang="en-US" dirty="0"/>
          </a:p>
        </p:txBody>
      </p:sp>
    </p:spTree>
    <p:extLst>
      <p:ext uri="{BB962C8B-B14F-4D97-AF65-F5344CB8AC3E}">
        <p14:creationId xmlns:p14="http://schemas.microsoft.com/office/powerpoint/2010/main" val="41981641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25714" y="2217057"/>
            <a:ext cx="7823200" cy="990600"/>
          </a:xfrm>
        </p:spPr>
        <p:txBody>
          <a:bodyPr>
            <a:noAutofit/>
          </a:bodyPr>
          <a:lstStyle/>
          <a:p>
            <a:r>
              <a:rPr lang="en-US" dirty="0"/>
              <a:t>Digital </a:t>
            </a:r>
            <a:r>
              <a:rPr lang="en-US" dirty="0" smtClean="0"/>
              <a:t>microbiology:</a:t>
            </a:r>
            <a:br>
              <a:rPr lang="en-US" dirty="0" smtClean="0"/>
            </a:br>
            <a:r>
              <a:rPr lang="en-US" sz="1800" dirty="0" smtClean="0"/>
              <a:t>Is </a:t>
            </a:r>
            <a:r>
              <a:rPr lang="en-US" sz="1800" dirty="0"/>
              <a:t>high-throughput sequencing a match for Koch and Pasteur</a:t>
            </a:r>
            <a:r>
              <a:rPr lang="en-US" sz="1800" dirty="0" smtClean="0"/>
              <a:t>?</a:t>
            </a:r>
            <a:endParaRPr lang="en-US" sz="1800" dirty="0"/>
          </a:p>
        </p:txBody>
      </p:sp>
    </p:spTree>
    <p:extLst>
      <p:ext uri="{BB962C8B-B14F-4D97-AF65-F5344CB8AC3E}">
        <p14:creationId xmlns:p14="http://schemas.microsoft.com/office/powerpoint/2010/main" val="134564797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a:t>
            </a:r>
            <a:endParaRPr lang="en-US" dirty="0"/>
          </a:p>
        </p:txBody>
      </p:sp>
      <p:sp>
        <p:nvSpPr>
          <p:cNvPr id="3" name="Content Placeholder 2"/>
          <p:cNvSpPr>
            <a:spLocks noGrp="1"/>
          </p:cNvSpPr>
          <p:nvPr>
            <p:ph idx="1"/>
          </p:nvPr>
        </p:nvSpPr>
        <p:spPr/>
        <p:txBody>
          <a:bodyPr/>
          <a:lstStyle/>
          <a:p>
            <a:r>
              <a:rPr lang="en-US" dirty="0" smtClean="0"/>
              <a:t>All read data</a:t>
            </a:r>
          </a:p>
          <a:p>
            <a:r>
              <a:rPr lang="en-US" dirty="0" smtClean="0"/>
              <a:t>Subsampling</a:t>
            </a:r>
          </a:p>
          <a:p>
            <a:r>
              <a:rPr lang="en-US" dirty="0" err="1" smtClean="0"/>
              <a:t>Metaphlan</a:t>
            </a:r>
            <a:r>
              <a:rPr lang="en-US" dirty="0" smtClean="0"/>
              <a:t> assignments (and </a:t>
            </a:r>
            <a:r>
              <a:rPr lang="en-US" dirty="0" err="1" smtClean="0"/>
              <a:t>heatmaps</a:t>
            </a:r>
            <a:r>
              <a:rPr lang="en-US" dirty="0" smtClean="0"/>
              <a:t>)</a:t>
            </a:r>
          </a:p>
          <a:p>
            <a:r>
              <a:rPr lang="en-US" dirty="0" smtClean="0"/>
              <a:t>MEGAN</a:t>
            </a:r>
          </a:p>
          <a:p>
            <a:pPr lvl="1"/>
            <a:r>
              <a:rPr lang="en-US" dirty="0" smtClean="0"/>
              <a:t>Taxonomic assignments with least </a:t>
            </a:r>
            <a:r>
              <a:rPr lang="en-US" dirty="0"/>
              <a:t>c</a:t>
            </a:r>
            <a:r>
              <a:rPr lang="en-US" dirty="0" smtClean="0"/>
              <a:t>ommon </a:t>
            </a:r>
            <a:r>
              <a:rPr lang="en-US" dirty="0"/>
              <a:t>a</a:t>
            </a:r>
            <a:r>
              <a:rPr lang="en-US" dirty="0" smtClean="0"/>
              <a:t>ncestor</a:t>
            </a:r>
          </a:p>
          <a:p>
            <a:pPr lvl="1"/>
            <a:r>
              <a:rPr lang="en-US" dirty="0" smtClean="0"/>
              <a:t>Functional assignments with KEGG</a:t>
            </a:r>
          </a:p>
          <a:p>
            <a:pPr lvl="1"/>
            <a:r>
              <a:rPr lang="en-US" dirty="0" smtClean="0"/>
              <a:t>Comparison of </a:t>
            </a:r>
            <a:r>
              <a:rPr lang="en-US" dirty="0" err="1" smtClean="0"/>
              <a:t>metagenomics</a:t>
            </a:r>
            <a:r>
              <a:rPr lang="en-US" dirty="0" smtClean="0"/>
              <a:t> data</a:t>
            </a:r>
            <a:endParaRPr lang="en-US" dirty="0"/>
          </a:p>
        </p:txBody>
      </p:sp>
    </p:spTree>
    <p:extLst>
      <p:ext uri="{BB962C8B-B14F-4D97-AF65-F5344CB8AC3E}">
        <p14:creationId xmlns:p14="http://schemas.microsoft.com/office/powerpoint/2010/main" val="21454968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Pseudomonas in Burns:</a:t>
            </a:r>
          </a:p>
          <a:p>
            <a:pPr lvl="1"/>
            <a:r>
              <a:rPr lang="en-US" dirty="0" smtClean="0"/>
              <a:t>Beryl Oppenheim, Nicola </a:t>
            </a:r>
            <a:r>
              <a:rPr lang="en-US" dirty="0" err="1" smtClean="0"/>
              <a:t>Cumley</a:t>
            </a:r>
            <a:r>
              <a:rPr lang="en-US" dirty="0" smtClean="0"/>
              <a:t>, Josh Quick, Mr</a:t>
            </a:r>
            <a:r>
              <a:rPr lang="en-US" dirty="0"/>
              <a:t>. </a:t>
            </a:r>
            <a:r>
              <a:rPr lang="en-US" dirty="0" err="1"/>
              <a:t>Naiem</a:t>
            </a:r>
            <a:r>
              <a:rPr lang="en-US" dirty="0"/>
              <a:t> </a:t>
            </a:r>
            <a:r>
              <a:rPr lang="en-US" dirty="0" err="1"/>
              <a:t>Moiemen</a:t>
            </a:r>
            <a:r>
              <a:rPr lang="en-US" dirty="0"/>
              <a:t>, </a:t>
            </a:r>
            <a:r>
              <a:rPr lang="en-US" dirty="0" smtClean="0"/>
              <a:t>Chris </a:t>
            </a:r>
            <a:r>
              <a:rPr lang="en-US" dirty="0" err="1"/>
              <a:t>Wearn</a:t>
            </a:r>
            <a:r>
              <a:rPr lang="en-US" dirty="0"/>
              <a:t>, Amy </a:t>
            </a:r>
            <a:r>
              <a:rPr lang="en-US" dirty="0" err="1"/>
              <a:t>Bamford</a:t>
            </a:r>
            <a:r>
              <a:rPr lang="en-US" dirty="0"/>
              <a:t> and </a:t>
            </a:r>
            <a:r>
              <a:rPr lang="en-US" dirty="0" err="1"/>
              <a:t>Cherise</a:t>
            </a:r>
            <a:r>
              <a:rPr lang="en-US" dirty="0"/>
              <a:t> </a:t>
            </a:r>
            <a:r>
              <a:rPr lang="en-US" dirty="0" smtClean="0"/>
              <a:t>Wallington, </a:t>
            </a:r>
            <a:r>
              <a:rPr lang="en-GB" dirty="0" smtClean="0"/>
              <a:t>Mark </a:t>
            </a:r>
            <a:r>
              <a:rPr lang="en-GB" dirty="0" err="1" smtClean="0"/>
              <a:t>Pallen</a:t>
            </a:r>
            <a:r>
              <a:rPr lang="en-GB" dirty="0" smtClean="0"/>
              <a:t>,</a:t>
            </a:r>
            <a:r>
              <a:rPr lang="en-GB" dirty="0" smtClean="0">
                <a:solidFill>
                  <a:schemeClr val="bg1">
                    <a:lumMod val="50000"/>
                  </a:schemeClr>
                </a:solidFill>
              </a:rPr>
              <a:t> </a:t>
            </a:r>
            <a:r>
              <a:rPr lang="en-US" dirty="0" err="1" smtClean="0"/>
              <a:t>Chrystala</a:t>
            </a:r>
            <a:r>
              <a:rPr lang="en-US" dirty="0" smtClean="0"/>
              <a:t> </a:t>
            </a:r>
            <a:r>
              <a:rPr lang="en-US" dirty="0" err="1" smtClean="0"/>
              <a:t>Constantinidou</a:t>
            </a:r>
            <a:r>
              <a:rPr lang="en-US" dirty="0" smtClean="0"/>
              <a:t>, </a:t>
            </a:r>
            <a:r>
              <a:rPr lang="en-GB" dirty="0" smtClean="0"/>
              <a:t>Paul </a:t>
            </a:r>
            <a:r>
              <a:rPr lang="en-GB" dirty="0" err="1" smtClean="0"/>
              <a:t>Sazinas</a:t>
            </a:r>
            <a:endParaRPr lang="en-US" dirty="0" smtClean="0"/>
          </a:p>
          <a:p>
            <a:r>
              <a:rPr lang="en-US" dirty="0" smtClean="0"/>
              <a:t>E. coli </a:t>
            </a:r>
            <a:r>
              <a:rPr lang="en-US" dirty="0" err="1" smtClean="0"/>
              <a:t>metagenomics</a:t>
            </a:r>
            <a:r>
              <a:rPr lang="en-US" dirty="0" smtClean="0"/>
              <a:t>:</a:t>
            </a:r>
          </a:p>
          <a:p>
            <a:pPr lvl="1"/>
            <a:r>
              <a:rPr lang="en-US" dirty="0" smtClean="0"/>
              <a:t>Warwick: Mark </a:t>
            </a:r>
            <a:r>
              <a:rPr lang="en-US" dirty="0" err="1" smtClean="0"/>
              <a:t>Pallen</a:t>
            </a:r>
            <a:r>
              <a:rPr lang="en-US" dirty="0" smtClean="0"/>
              <a:t>, </a:t>
            </a:r>
            <a:r>
              <a:rPr lang="en-US" dirty="0" err="1" smtClean="0"/>
              <a:t>Chrystala</a:t>
            </a:r>
            <a:r>
              <a:rPr lang="en-US" dirty="0" smtClean="0"/>
              <a:t> </a:t>
            </a:r>
            <a:r>
              <a:rPr lang="en-US" dirty="0" err="1" smtClean="0"/>
              <a:t>Constantinidou</a:t>
            </a:r>
            <a:r>
              <a:rPr lang="en-US" dirty="0" smtClean="0"/>
              <a:t>, Jacqueline </a:t>
            </a:r>
            <a:r>
              <a:rPr lang="en-US" dirty="0"/>
              <a:t>Z-M. </a:t>
            </a:r>
            <a:r>
              <a:rPr lang="en-US" dirty="0" smtClean="0"/>
              <a:t>Chan, Joshua Quick </a:t>
            </a:r>
            <a:endParaRPr lang="en-US" dirty="0"/>
          </a:p>
          <a:p>
            <a:pPr lvl="1"/>
            <a:r>
              <a:rPr lang="en-US" dirty="0" smtClean="0"/>
              <a:t>Hamburg: Martin </a:t>
            </a:r>
            <a:r>
              <a:rPr lang="en-US" dirty="0" err="1" smtClean="0"/>
              <a:t>Aepfelbacher</a:t>
            </a:r>
            <a:r>
              <a:rPr lang="en-US" dirty="0" smtClean="0"/>
              <a:t>, </a:t>
            </a:r>
            <a:r>
              <a:rPr lang="en-US" dirty="0"/>
              <a:t>Martin </a:t>
            </a:r>
            <a:r>
              <a:rPr lang="en-US" dirty="0" err="1" smtClean="0"/>
              <a:t>Christner</a:t>
            </a:r>
            <a:r>
              <a:rPr lang="en-US" dirty="0" smtClean="0"/>
              <a:t>, </a:t>
            </a:r>
            <a:r>
              <a:rPr lang="en-US" dirty="0" err="1" smtClean="0"/>
              <a:t>Holger</a:t>
            </a:r>
            <a:r>
              <a:rPr lang="en-US" dirty="0" smtClean="0"/>
              <a:t> Rohde</a:t>
            </a:r>
            <a:endParaRPr lang="en-US" dirty="0"/>
          </a:p>
          <a:p>
            <a:pPr lvl="1"/>
            <a:r>
              <a:rPr lang="en-US" dirty="0" err="1" smtClean="0"/>
              <a:t>Illumina</a:t>
            </a:r>
            <a:r>
              <a:rPr lang="en-US" dirty="0"/>
              <a:t>: Geoffrey P. </a:t>
            </a:r>
            <a:r>
              <a:rPr lang="en-US" dirty="0" smtClean="0"/>
              <a:t>Smith, </a:t>
            </a:r>
            <a:r>
              <a:rPr lang="en-US" dirty="0"/>
              <a:t>Jason R. </a:t>
            </a:r>
            <a:r>
              <a:rPr lang="en-US" dirty="0" err="1" smtClean="0"/>
              <a:t>Betley</a:t>
            </a:r>
            <a:r>
              <a:rPr lang="en-US" dirty="0" smtClean="0"/>
              <a:t>, </a:t>
            </a:r>
            <a:r>
              <a:rPr lang="en-US" dirty="0"/>
              <a:t>Jacqueline C. </a:t>
            </a:r>
            <a:r>
              <a:rPr lang="en-US" dirty="0" smtClean="0"/>
              <a:t>Weir, Holly Duckworth</a:t>
            </a:r>
          </a:p>
          <a:p>
            <a:pPr lvl="1"/>
            <a:r>
              <a:rPr lang="en-US" dirty="0" smtClean="0"/>
              <a:t>Glasgow: Chris Quince</a:t>
            </a:r>
          </a:p>
          <a:p>
            <a:r>
              <a:rPr lang="en-US" dirty="0" smtClean="0"/>
              <a:t>Kit comparisons:</a:t>
            </a:r>
          </a:p>
          <a:p>
            <a:pPr lvl="1"/>
            <a:r>
              <a:rPr lang="en-US" dirty="0" smtClean="0"/>
              <a:t>Alan Walker, Susannah Salter (WTSI), Mike Cox (Imperial), </a:t>
            </a:r>
            <a:r>
              <a:rPr lang="en-US" dirty="0" err="1" smtClean="0"/>
              <a:t>Szymon</a:t>
            </a:r>
            <a:r>
              <a:rPr lang="en-US" dirty="0" smtClean="0"/>
              <a:t> </a:t>
            </a:r>
            <a:r>
              <a:rPr lang="en-US" dirty="0" err="1" smtClean="0"/>
              <a:t>Calus</a:t>
            </a:r>
            <a:endParaRPr lang="en-US" dirty="0" smtClean="0"/>
          </a:p>
          <a:p>
            <a:r>
              <a:rPr lang="en-US" dirty="0" smtClean="0"/>
              <a:t>E. coli crowd-sourcing:</a:t>
            </a:r>
          </a:p>
          <a:p>
            <a:pPr lvl="1"/>
            <a:r>
              <a:rPr lang="en-US" dirty="0" smtClean="0"/>
              <a:t>BGI</a:t>
            </a:r>
          </a:p>
          <a:p>
            <a:pPr lvl="1"/>
            <a:r>
              <a:rPr lang="en-US" dirty="0" smtClean="0"/>
              <a:t>The </a:t>
            </a:r>
            <a:r>
              <a:rPr lang="en-US" i="1" dirty="0" smtClean="0"/>
              <a:t>E. coli</a:t>
            </a:r>
            <a:r>
              <a:rPr lang="en-US" dirty="0" smtClean="0"/>
              <a:t> crowd-sourcing consortium</a:t>
            </a:r>
          </a:p>
          <a:p>
            <a:r>
              <a:rPr lang="en-US" dirty="0"/>
              <a:t>CONCOCT</a:t>
            </a:r>
            <a:r>
              <a:rPr lang="en-US" dirty="0" smtClean="0"/>
              <a:t>:</a:t>
            </a:r>
          </a:p>
          <a:p>
            <a:pPr lvl="1"/>
            <a:r>
              <a:rPr lang="en-US" dirty="0" smtClean="0"/>
              <a:t>Johannes </a:t>
            </a:r>
            <a:r>
              <a:rPr lang="en-US" dirty="0" err="1"/>
              <a:t>Alneberg</a:t>
            </a:r>
            <a:r>
              <a:rPr lang="en-US" dirty="0"/>
              <a:t>, </a:t>
            </a:r>
            <a:r>
              <a:rPr lang="en-US" dirty="0" err="1"/>
              <a:t>Brynjar</a:t>
            </a:r>
            <a:r>
              <a:rPr lang="en-US" dirty="0"/>
              <a:t> </a:t>
            </a:r>
            <a:r>
              <a:rPr lang="en-US" dirty="0" err="1"/>
              <a:t>Smari</a:t>
            </a:r>
            <a:r>
              <a:rPr lang="en-US" dirty="0"/>
              <a:t> </a:t>
            </a:r>
            <a:r>
              <a:rPr lang="en-US" dirty="0" err="1"/>
              <a:t>Bjarnason</a:t>
            </a:r>
            <a:r>
              <a:rPr lang="en-US" dirty="0"/>
              <a:t>, </a:t>
            </a:r>
            <a:r>
              <a:rPr lang="en-US" dirty="0" err="1"/>
              <a:t>Ino</a:t>
            </a:r>
            <a:r>
              <a:rPr lang="en-US" dirty="0"/>
              <a:t> de </a:t>
            </a:r>
            <a:r>
              <a:rPr lang="en-US" dirty="0" err="1"/>
              <a:t>Bruijn</a:t>
            </a:r>
            <a:r>
              <a:rPr lang="en-US" dirty="0"/>
              <a:t>, Melanie </a:t>
            </a:r>
            <a:r>
              <a:rPr lang="en-US" dirty="0" err="1"/>
              <a:t>Schirmer</a:t>
            </a:r>
            <a:r>
              <a:rPr lang="en-US" dirty="0"/>
              <a:t>, Joshua Quick, </a:t>
            </a:r>
            <a:r>
              <a:rPr lang="en-US" dirty="0" err="1"/>
              <a:t>Umer</a:t>
            </a:r>
            <a:r>
              <a:rPr lang="en-US" dirty="0"/>
              <a:t> Z. </a:t>
            </a:r>
            <a:r>
              <a:rPr lang="en-US" dirty="0" err="1"/>
              <a:t>Ijaz</a:t>
            </a:r>
            <a:r>
              <a:rPr lang="en-US" dirty="0"/>
              <a:t>, </a:t>
            </a:r>
            <a:r>
              <a:rPr lang="en-US" dirty="0" smtClean="0"/>
              <a:t>Anders </a:t>
            </a:r>
            <a:r>
              <a:rPr lang="en-US" dirty="0"/>
              <a:t>F. </a:t>
            </a:r>
            <a:r>
              <a:rPr lang="en-US" dirty="0" err="1"/>
              <a:t>Andersson</a:t>
            </a:r>
            <a:r>
              <a:rPr lang="en-US" dirty="0"/>
              <a:t>, Christopher Quince</a:t>
            </a:r>
          </a:p>
        </p:txBody>
      </p:sp>
      <p:pic>
        <p:nvPicPr>
          <p:cNvPr id="6" name="Picture 2" descr="MRC: Medical Research Council: Leading science for better health"/>
          <p:cNvPicPr>
            <a:picLocks noChangeAspect="1" noChangeArrowheads="1"/>
          </p:cNvPicPr>
          <p:nvPr/>
        </p:nvPicPr>
        <p:blipFill>
          <a:blip r:embed="rId2" cstate="print"/>
          <a:srcRect r="69953"/>
          <a:stretch>
            <a:fillRect/>
          </a:stretch>
        </p:blipFill>
        <p:spPr bwMode="auto">
          <a:xfrm>
            <a:off x="6612864" y="5823784"/>
            <a:ext cx="1800200" cy="771525"/>
          </a:xfrm>
          <a:prstGeom prst="rect">
            <a:avLst/>
          </a:prstGeom>
          <a:noFill/>
        </p:spPr>
      </p:pic>
      <p:pic>
        <p:nvPicPr>
          <p:cNvPr id="7" name="Picture 6"/>
          <p:cNvPicPr>
            <a:picLocks noChangeAspect="1"/>
          </p:cNvPicPr>
          <p:nvPr/>
        </p:nvPicPr>
        <p:blipFill>
          <a:blip r:embed="rId3"/>
          <a:stretch>
            <a:fillRect/>
          </a:stretch>
        </p:blipFill>
        <p:spPr>
          <a:xfrm>
            <a:off x="3429841" y="5857087"/>
            <a:ext cx="2844800" cy="711200"/>
          </a:xfrm>
          <a:prstGeom prst="rect">
            <a:avLst/>
          </a:prstGeom>
        </p:spPr>
      </p:pic>
    </p:spTree>
    <p:extLst>
      <p:ext uri="{BB962C8B-B14F-4D97-AF65-F5344CB8AC3E}">
        <p14:creationId xmlns:p14="http://schemas.microsoft.com/office/powerpoint/2010/main" val="406502229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a:xfrm>
            <a:off x="301626" y="384178"/>
            <a:ext cx="8534400" cy="758825"/>
          </a:xfrm>
        </p:spPr>
        <p:txBody>
          <a:bodyPr>
            <a:noAutofit/>
          </a:bodyPr>
          <a:lstStyle/>
          <a:p>
            <a:pPr eaLnBrk="1" hangingPunct="1">
              <a:defRPr/>
            </a:pPr>
            <a:r>
              <a:rPr lang="en-US" dirty="0" smtClean="0"/>
              <a:t>Diagnostic microbiology</a:t>
            </a:r>
            <a:r>
              <a:rPr lang="en-US" sz="2400" dirty="0"/>
              <a:t/>
            </a:r>
            <a:br>
              <a:rPr lang="en-US" sz="2400" dirty="0"/>
            </a:br>
            <a:r>
              <a:rPr lang="en-US" sz="2000" i="1" dirty="0"/>
              <a:t>21st Century problem, but 19th Century techniques!</a:t>
            </a:r>
          </a:p>
        </p:txBody>
      </p:sp>
      <p:sp>
        <p:nvSpPr>
          <p:cNvPr id="22531" name="Text Placeholder 4"/>
          <p:cNvSpPr>
            <a:spLocks noGrp="1"/>
          </p:cNvSpPr>
          <p:nvPr>
            <p:ph type="body" idx="1"/>
          </p:nvPr>
        </p:nvSpPr>
        <p:spPr/>
        <p:txBody>
          <a:bodyPr>
            <a:normAutofit/>
          </a:bodyPr>
          <a:lstStyle/>
          <a:p>
            <a:pPr eaLnBrk="1" hangingPunct="1">
              <a:defRPr/>
            </a:pPr>
            <a:r>
              <a:rPr dirty="0">
                <a:solidFill>
                  <a:schemeClr val="accent6">
                    <a:lumMod val="75000"/>
                  </a:schemeClr>
                </a:solidFill>
              </a:rPr>
              <a:t>Current Approaches</a:t>
            </a:r>
          </a:p>
        </p:txBody>
      </p:sp>
      <p:sp>
        <p:nvSpPr>
          <p:cNvPr id="22533" name="Content Placeholder 5"/>
          <p:cNvSpPr>
            <a:spLocks noGrp="1"/>
          </p:cNvSpPr>
          <p:nvPr>
            <p:ph sz="half" idx="2"/>
          </p:nvPr>
        </p:nvSpPr>
        <p:spPr>
          <a:xfrm>
            <a:off x="301627" y="2471738"/>
            <a:ext cx="4041775" cy="1185862"/>
          </a:xfrm>
        </p:spPr>
        <p:txBody>
          <a:bodyPr>
            <a:normAutofit fontScale="92500"/>
          </a:bodyPr>
          <a:lstStyle/>
          <a:p>
            <a:pPr eaLnBrk="1" hangingPunct="1">
              <a:defRPr/>
            </a:pPr>
            <a:r>
              <a:rPr lang="en-US" dirty="0" smtClean="0"/>
              <a:t>Microscopy and culture techniques that date from the time of Koch and Pasteur</a:t>
            </a:r>
          </a:p>
        </p:txBody>
      </p:sp>
      <p:sp>
        <p:nvSpPr>
          <p:cNvPr id="21508" name="Text Placeholder 6"/>
          <p:cNvSpPr>
            <a:spLocks noGrp="1"/>
          </p:cNvSpPr>
          <p:nvPr>
            <p:ph type="body" sz="quarter" idx="3"/>
          </p:nvPr>
        </p:nvSpPr>
        <p:spPr/>
        <p:txBody>
          <a:bodyPr>
            <a:normAutofit/>
          </a:bodyPr>
          <a:lstStyle/>
          <a:p>
            <a:pPr eaLnBrk="1" hangingPunct="1">
              <a:defRPr/>
            </a:pPr>
            <a:r>
              <a:rPr lang="en-US" dirty="0" smtClean="0">
                <a:solidFill>
                  <a:srgbClr val="E46C0A"/>
                </a:solidFill>
              </a:rPr>
              <a:t>Future Vision</a:t>
            </a:r>
          </a:p>
        </p:txBody>
      </p:sp>
      <p:sp>
        <p:nvSpPr>
          <p:cNvPr id="21510" name="Content Placeholder 7"/>
          <p:cNvSpPr>
            <a:spLocks noGrp="1"/>
          </p:cNvSpPr>
          <p:nvPr>
            <p:ph sz="quarter" idx="4"/>
          </p:nvPr>
        </p:nvSpPr>
        <p:spPr>
          <a:xfrm>
            <a:off x="4648201" y="2471738"/>
            <a:ext cx="4184650" cy="2328862"/>
          </a:xfrm>
        </p:spPr>
        <p:txBody>
          <a:bodyPr>
            <a:normAutofit/>
          </a:bodyPr>
          <a:lstStyle/>
          <a:p>
            <a:pPr eaLnBrk="1" hangingPunct="1">
              <a:defRPr/>
            </a:pPr>
            <a:r>
              <a:rPr lang="en-US" dirty="0" smtClean="0"/>
              <a:t>Digital microbiology</a:t>
            </a:r>
          </a:p>
          <a:p>
            <a:pPr eaLnBrk="1" hangingPunct="1">
              <a:defRPr/>
            </a:pPr>
            <a:r>
              <a:rPr lang="en-US" dirty="0" smtClean="0"/>
              <a:t>High-throughput sequencing becomes method of choice in diagnostic microbiology</a:t>
            </a:r>
          </a:p>
        </p:txBody>
      </p:sp>
      <p:pic>
        <p:nvPicPr>
          <p:cNvPr id="22535" name="Picture 1"/>
          <p:cNvPicPr>
            <a:picLocks noChangeAspect="1" noChangeArrowheads="1"/>
          </p:cNvPicPr>
          <p:nvPr/>
        </p:nvPicPr>
        <p:blipFill>
          <a:blip r:embed="rId3"/>
          <a:srcRect/>
          <a:stretch>
            <a:fillRect/>
          </a:stretch>
        </p:blipFill>
        <p:spPr bwMode="auto">
          <a:xfrm>
            <a:off x="762000" y="3717925"/>
            <a:ext cx="1714500" cy="2165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5"/>
          <p:cNvPicPr>
            <a:picLocks noChangeAspect="1" noChangeArrowheads="1"/>
          </p:cNvPicPr>
          <p:nvPr/>
        </p:nvPicPr>
        <p:blipFill>
          <a:blip r:embed="rId4"/>
          <a:srcRect/>
          <a:stretch>
            <a:fillRect/>
          </a:stretch>
        </p:blipFill>
        <p:spPr bwMode="auto">
          <a:xfrm>
            <a:off x="2735265" y="3854450"/>
            <a:ext cx="1438275" cy="1555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9275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animEffect transition="in" filter="fade">
                                      <p:cBhvr>
                                        <p:cTn id="7" dur="2000"/>
                                        <p:tgtEl>
                                          <p:spTgt spid="2150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10">
                                            <p:txEl>
                                              <p:pRg st="0" end="0"/>
                                            </p:txEl>
                                          </p:spTgt>
                                        </p:tgtEl>
                                        <p:attrNameLst>
                                          <p:attrName>style.visibility</p:attrName>
                                        </p:attrNameLst>
                                      </p:cBhvr>
                                      <p:to>
                                        <p:strVal val="visible"/>
                                      </p:to>
                                    </p:set>
                                    <p:animEffect transition="in" filter="fade">
                                      <p:cBhvr>
                                        <p:cTn id="10" dur="2000"/>
                                        <p:tgtEl>
                                          <p:spTgt spid="2151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510">
                                            <p:txEl>
                                              <p:pRg st="1" end="1"/>
                                            </p:txEl>
                                          </p:spTgt>
                                        </p:tgtEl>
                                        <p:attrNameLst>
                                          <p:attrName>style.visibility</p:attrName>
                                        </p:attrNameLst>
                                      </p:cBhvr>
                                      <p:to>
                                        <p:strVal val="visible"/>
                                      </p:to>
                                    </p:set>
                                    <p:animEffect transition="in" filter="fade">
                                      <p:cBhvr>
                                        <p:cTn id="15" dur="2000"/>
                                        <p:tgtEl>
                                          <p:spTgt spid="215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uild="p"/>
      <p:bldP spid="215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Clinical microbiology workflow</a:t>
            </a:r>
            <a:endParaRPr lang="en-US" dirty="0"/>
          </a:p>
        </p:txBody>
      </p:sp>
      <p:pic>
        <p:nvPicPr>
          <p:cNvPr id="11" name="Picture 10"/>
          <p:cNvPicPr>
            <a:picLocks noChangeAspect="1"/>
          </p:cNvPicPr>
          <p:nvPr/>
        </p:nvPicPr>
        <p:blipFill>
          <a:blip r:embed="rId3"/>
          <a:stretch>
            <a:fillRect/>
          </a:stretch>
        </p:blipFill>
        <p:spPr>
          <a:xfrm>
            <a:off x="457200" y="1305113"/>
            <a:ext cx="8203078" cy="4521947"/>
          </a:xfrm>
          <a:prstGeom prst="rect">
            <a:avLst/>
          </a:prstGeom>
        </p:spPr>
      </p:pic>
      <p:sp>
        <p:nvSpPr>
          <p:cNvPr id="2" name="TextBox 1"/>
          <p:cNvSpPr txBox="1"/>
          <p:nvPr/>
        </p:nvSpPr>
        <p:spPr>
          <a:xfrm>
            <a:off x="457201" y="5827060"/>
            <a:ext cx="4443506" cy="369332"/>
          </a:xfrm>
          <a:prstGeom prst="rect">
            <a:avLst/>
          </a:prstGeom>
          <a:noFill/>
        </p:spPr>
        <p:txBody>
          <a:bodyPr wrap="square" lIns="91439" tIns="45719" rIns="91439" bIns="45719" rtlCol="0">
            <a:spAutoFit/>
          </a:bodyPr>
          <a:lstStyle/>
          <a:p>
            <a:r>
              <a:rPr lang="en-US" dirty="0" err="1" smtClean="0"/>
              <a:t>Didelot</a:t>
            </a:r>
            <a:r>
              <a:rPr lang="en-US" dirty="0" smtClean="0"/>
              <a:t>, Crook </a:t>
            </a:r>
            <a:r>
              <a:rPr lang="en-US" i="1" dirty="0" smtClean="0"/>
              <a:t>et al.</a:t>
            </a:r>
            <a:r>
              <a:rPr lang="en-US" dirty="0" smtClean="0"/>
              <a:t> </a:t>
            </a:r>
            <a:r>
              <a:rPr lang="en-US" dirty="0"/>
              <a:t>PMID 22868263</a:t>
            </a:r>
          </a:p>
        </p:txBody>
      </p:sp>
    </p:spTree>
    <p:extLst>
      <p:ext uri="{BB962C8B-B14F-4D97-AF65-F5344CB8AC3E}">
        <p14:creationId xmlns:p14="http://schemas.microsoft.com/office/powerpoint/2010/main" val="14614979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microbiology?</a:t>
            </a:r>
            <a:endParaRPr lang="en-US" dirty="0"/>
          </a:p>
        </p:txBody>
      </p:sp>
      <p:pic>
        <p:nvPicPr>
          <p:cNvPr id="3" name="Picture 2"/>
          <p:cNvPicPr>
            <a:picLocks noChangeAspect="1"/>
          </p:cNvPicPr>
          <p:nvPr/>
        </p:nvPicPr>
        <p:blipFill>
          <a:blip r:embed="rId2"/>
          <a:stretch>
            <a:fillRect/>
          </a:stretch>
        </p:blipFill>
        <p:spPr>
          <a:xfrm>
            <a:off x="381000" y="1461249"/>
            <a:ext cx="8534400" cy="3927941"/>
          </a:xfrm>
          <a:prstGeom prst="roundRect">
            <a:avLst>
              <a:gd name="adj" fmla="val 4167"/>
            </a:avLst>
          </a:prstGeom>
          <a:solidFill>
            <a:srgbClr val="FFFFFF"/>
          </a:solidFill>
          <a:ln w="6350" cap="sq" cmpd="sng" algn="ctr">
            <a:solidFill>
              <a:srgbClr val="292929"/>
            </a:solidFill>
            <a:prstDash val="solid"/>
            <a:miter lim="800000"/>
            <a:headEnd type="none" w="med" len="med"/>
            <a:tailEnd type="none" w="med" len="me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p:cNvSpPr txBox="1"/>
          <p:nvPr/>
        </p:nvSpPr>
        <p:spPr>
          <a:xfrm>
            <a:off x="457201" y="5827060"/>
            <a:ext cx="4443506" cy="369332"/>
          </a:xfrm>
          <a:prstGeom prst="rect">
            <a:avLst/>
          </a:prstGeom>
          <a:noFill/>
        </p:spPr>
        <p:txBody>
          <a:bodyPr wrap="square" lIns="91439" tIns="45719" rIns="91439" bIns="45719" rtlCol="0">
            <a:spAutoFit/>
          </a:bodyPr>
          <a:lstStyle/>
          <a:p>
            <a:r>
              <a:rPr lang="en-US" dirty="0" err="1" smtClean="0"/>
              <a:t>Didelot</a:t>
            </a:r>
            <a:r>
              <a:rPr lang="en-US" dirty="0" smtClean="0"/>
              <a:t>, Crook </a:t>
            </a:r>
            <a:r>
              <a:rPr lang="en-US" i="1" dirty="0" smtClean="0"/>
              <a:t>et al.</a:t>
            </a:r>
            <a:r>
              <a:rPr lang="en-US" dirty="0" smtClean="0"/>
              <a:t> </a:t>
            </a:r>
            <a:r>
              <a:rPr lang="en-US" dirty="0"/>
              <a:t>PMID 22868263</a:t>
            </a:r>
          </a:p>
        </p:txBody>
      </p:sp>
    </p:spTree>
    <p:extLst>
      <p:ext uri="{BB962C8B-B14F-4D97-AF65-F5344CB8AC3E}">
        <p14:creationId xmlns:p14="http://schemas.microsoft.com/office/powerpoint/2010/main" val="38351397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Title 1"/>
          <p:cNvSpPr>
            <a:spLocks noGrp="1"/>
          </p:cNvSpPr>
          <p:nvPr>
            <p:ph type="title"/>
          </p:nvPr>
        </p:nvSpPr>
        <p:spPr>
          <a:xfrm>
            <a:off x="457200" y="206628"/>
            <a:ext cx="8366760" cy="990124"/>
          </a:xfrm>
        </p:spPr>
        <p:txBody>
          <a:bodyPr lIns="82296" tIns="41148" rIns="82296" bIns="41148">
            <a:noAutofit/>
          </a:bodyPr>
          <a:lstStyle/>
          <a:p>
            <a:r>
              <a:rPr lang="en-US" dirty="0" smtClean="0"/>
              <a:t>A New Opportunity: High-Throughput Sequencing</a:t>
            </a:r>
          </a:p>
        </p:txBody>
      </p:sp>
      <p:sp>
        <p:nvSpPr>
          <p:cNvPr id="365571" name="Content Placeholder 2"/>
          <p:cNvSpPr>
            <a:spLocks noGrp="1"/>
          </p:cNvSpPr>
          <p:nvPr>
            <p:ph idx="1"/>
          </p:nvPr>
        </p:nvSpPr>
        <p:spPr>
          <a:xfrm>
            <a:off x="395537" y="1575049"/>
            <a:ext cx="6192688" cy="4878287"/>
          </a:xfrm>
        </p:spPr>
        <p:txBody>
          <a:bodyPr lIns="82296" tIns="41148" rIns="82296" bIns="41148">
            <a:normAutofit lnSpcReduction="10000"/>
          </a:bodyPr>
          <a:lstStyle/>
          <a:p>
            <a:pPr eaLnBrk="1" hangingPunct="1"/>
            <a:r>
              <a:rPr lang="en-US" dirty="0" smtClean="0"/>
              <a:t>Brings the advantages of </a:t>
            </a:r>
          </a:p>
          <a:p>
            <a:pPr lvl="1" eaLnBrk="1" hangingPunct="1"/>
            <a:r>
              <a:rPr lang="en-US" dirty="0" smtClean="0"/>
              <a:t>open-endedness (revealing the “unknown unknowns”), </a:t>
            </a:r>
          </a:p>
          <a:p>
            <a:pPr lvl="1" eaLnBrk="1" hangingPunct="1"/>
            <a:r>
              <a:rPr lang="en-US" dirty="0" smtClean="0"/>
              <a:t>universal applicability </a:t>
            </a:r>
          </a:p>
          <a:p>
            <a:pPr lvl="1" eaLnBrk="1" hangingPunct="1"/>
            <a:r>
              <a:rPr lang="en-US" dirty="0" smtClean="0"/>
              <a:t>ultimate in resolution</a:t>
            </a:r>
          </a:p>
          <a:p>
            <a:pPr eaLnBrk="1" hangingPunct="1"/>
            <a:r>
              <a:rPr lang="en-US" dirty="0" smtClean="0"/>
              <a:t>Bench-top sequencing platforms now generate data sufficiently quickly and cheaply to have an impact on real-world clinical and epidemiological problems</a:t>
            </a:r>
          </a:p>
          <a:p>
            <a:pPr eaLnBrk="1" hangingPunct="1"/>
            <a:endParaRPr lang="en-US" dirty="0" smtClean="0"/>
          </a:p>
        </p:txBody>
      </p:sp>
      <p:pic>
        <p:nvPicPr>
          <p:cNvPr id="4" name="Picture 3" descr="MiSeq_left_view_closed.jpg"/>
          <p:cNvPicPr>
            <a:picLocks noChangeAspect="1"/>
          </p:cNvPicPr>
          <p:nvPr/>
        </p:nvPicPr>
        <p:blipFill>
          <a:blip r:embed="rId2" cstate="print"/>
          <a:srcRect l="10423" r="9670" b="8313"/>
          <a:stretch>
            <a:fillRect/>
          </a:stretch>
        </p:blipFill>
        <p:spPr>
          <a:xfrm>
            <a:off x="6680662" y="3558486"/>
            <a:ext cx="2143298" cy="1584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DSC_0125-1024x828.jpg"/>
          <p:cNvPicPr>
            <a:picLocks noChangeAspect="1"/>
          </p:cNvPicPr>
          <p:nvPr/>
        </p:nvPicPr>
        <p:blipFill>
          <a:blip r:embed="rId3" cstate="print"/>
          <a:stretch>
            <a:fillRect/>
          </a:stretch>
        </p:blipFill>
        <p:spPr>
          <a:xfrm>
            <a:off x="6732240" y="1575051"/>
            <a:ext cx="1933290" cy="1563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p:cNvSpPr txBox="1"/>
          <p:nvPr/>
        </p:nvSpPr>
        <p:spPr>
          <a:xfrm>
            <a:off x="6588225" y="6324418"/>
            <a:ext cx="1568871" cy="369332"/>
          </a:xfrm>
          <a:prstGeom prst="rect">
            <a:avLst/>
          </a:prstGeom>
          <a:noFill/>
        </p:spPr>
        <p:txBody>
          <a:bodyPr wrap="square" rtlCol="0">
            <a:spAutoFit/>
          </a:bodyPr>
          <a:lstStyle/>
          <a:p>
            <a:r>
              <a:rPr lang="en-US" dirty="0" smtClean="0"/>
              <a:t>Mark </a:t>
            </a:r>
            <a:r>
              <a:rPr lang="en-US" dirty="0" err="1" smtClean="0"/>
              <a:t>Pallen</a:t>
            </a:r>
            <a:endParaRPr lang="en-US" dirty="0"/>
          </a:p>
        </p:txBody>
      </p:sp>
    </p:spTree>
    <p:extLst>
      <p:ext uri="{BB962C8B-B14F-4D97-AF65-F5344CB8AC3E}">
        <p14:creationId xmlns:p14="http://schemas.microsoft.com/office/powerpoint/2010/main" val="16049843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990"/>
            <a:ext cx="8229600" cy="1143000"/>
          </a:xfrm>
        </p:spPr>
        <p:txBody>
          <a:bodyPr/>
          <a:lstStyle/>
          <a:p>
            <a:r>
              <a:rPr lang="en-US" dirty="0" smtClean="0"/>
              <a:t>Costs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50443425"/>
              </p:ext>
            </p:extLst>
          </p:nvPr>
        </p:nvGraphicFramePr>
        <p:xfrm>
          <a:off x="310768" y="1459077"/>
          <a:ext cx="8376032" cy="5042110"/>
        </p:xfrm>
        <a:graphic>
          <a:graphicData uri="http://schemas.openxmlformats.org/drawingml/2006/table">
            <a:tbl>
              <a:tblPr firstRow="1" bandRow="1">
                <a:tableStyleId>{BDBED569-4797-4DF1-A0F4-6AAB3CD982D8}</a:tableStyleId>
              </a:tblPr>
              <a:tblGrid>
                <a:gridCol w="4598437"/>
                <a:gridCol w="1561591"/>
                <a:gridCol w="2216004"/>
              </a:tblGrid>
              <a:tr h="869130">
                <a:tc>
                  <a:txBody>
                    <a:bodyPr/>
                    <a:lstStyle/>
                    <a:p>
                      <a:r>
                        <a:rPr lang="en-US" sz="2800" dirty="0" smtClean="0"/>
                        <a:t>Application</a:t>
                      </a:r>
                      <a:endParaRPr lang="en-US" sz="2800" dirty="0"/>
                    </a:p>
                  </a:txBody>
                  <a:tcPr/>
                </a:tc>
                <a:tc>
                  <a:txBody>
                    <a:bodyPr/>
                    <a:lstStyle/>
                    <a:p>
                      <a:r>
                        <a:rPr lang="en-US" sz="2800" dirty="0" smtClean="0"/>
                        <a:t>Library Cost</a:t>
                      </a:r>
                      <a:endParaRPr lang="en-US" sz="2800" dirty="0"/>
                    </a:p>
                  </a:txBody>
                  <a:tcPr/>
                </a:tc>
                <a:tc>
                  <a:txBody>
                    <a:bodyPr/>
                    <a:lstStyle/>
                    <a:p>
                      <a:r>
                        <a:rPr lang="en-US" sz="2800" dirty="0" smtClean="0"/>
                        <a:t>Sequencing cost</a:t>
                      </a:r>
                      <a:endParaRPr lang="en-US" sz="2800" dirty="0"/>
                    </a:p>
                  </a:txBody>
                  <a:tcPr/>
                </a:tc>
              </a:tr>
              <a:tr h="1172362">
                <a:tc>
                  <a:txBody>
                    <a:bodyPr/>
                    <a:lstStyle/>
                    <a:p>
                      <a:r>
                        <a:rPr lang="en-US" sz="2800" dirty="0" smtClean="0"/>
                        <a:t>Whole</a:t>
                      </a:r>
                      <a:r>
                        <a:rPr lang="en-US" sz="2800" baseline="0" dirty="0" smtClean="0"/>
                        <a:t> human genome</a:t>
                      </a:r>
                    </a:p>
                    <a:p>
                      <a:r>
                        <a:rPr lang="en-US" sz="2800" baseline="0" dirty="0" smtClean="0"/>
                        <a:t>(30x coverage)</a:t>
                      </a:r>
                      <a:endParaRPr lang="en-US" sz="2800" dirty="0"/>
                    </a:p>
                  </a:txBody>
                  <a:tcPr/>
                </a:tc>
                <a:tc>
                  <a:txBody>
                    <a:bodyPr/>
                    <a:lstStyle/>
                    <a:p>
                      <a:r>
                        <a:rPr lang="en-US" sz="2800" dirty="0" smtClean="0"/>
                        <a:t>£25</a:t>
                      </a:r>
                      <a:endParaRPr lang="en-US" sz="2800" dirty="0"/>
                    </a:p>
                  </a:txBody>
                  <a:tcPr/>
                </a:tc>
                <a:tc>
                  <a:txBody>
                    <a:bodyPr/>
                    <a:lstStyle/>
                    <a:p>
                      <a:r>
                        <a:rPr lang="en-US" sz="2800" dirty="0" smtClean="0"/>
                        <a:t>£1000</a:t>
                      </a:r>
                      <a:r>
                        <a:rPr lang="en-US" sz="2800" baseline="0" dirty="0" smtClean="0"/>
                        <a:t> - £5000</a:t>
                      </a:r>
                      <a:endParaRPr lang="en-US" sz="2800" dirty="0"/>
                    </a:p>
                  </a:txBody>
                  <a:tcPr/>
                </a:tc>
              </a:tr>
              <a:tr h="1172362">
                <a:tc>
                  <a:txBody>
                    <a:bodyPr/>
                    <a:lstStyle/>
                    <a:p>
                      <a:r>
                        <a:rPr lang="en-US" sz="2800" dirty="0" smtClean="0"/>
                        <a:t>Whole</a:t>
                      </a:r>
                      <a:r>
                        <a:rPr lang="en-US" sz="2800" baseline="0" dirty="0" smtClean="0"/>
                        <a:t> bacterial genome</a:t>
                      </a:r>
                    </a:p>
                    <a:p>
                      <a:r>
                        <a:rPr lang="en-US" sz="2800" baseline="0" dirty="0" smtClean="0"/>
                        <a:t>(</a:t>
                      </a:r>
                      <a:r>
                        <a:rPr lang="en-US" sz="2800" baseline="0" dirty="0" err="1" smtClean="0"/>
                        <a:t>Illumina</a:t>
                      </a:r>
                      <a:r>
                        <a:rPr lang="en-US" sz="2800" baseline="0" dirty="0" smtClean="0"/>
                        <a:t>)</a:t>
                      </a:r>
                      <a:endParaRPr lang="en-US" sz="2800" dirty="0"/>
                    </a:p>
                  </a:txBody>
                  <a:tcPr/>
                </a:tc>
                <a:tc>
                  <a:txBody>
                    <a:bodyPr/>
                    <a:lstStyle/>
                    <a:p>
                      <a:r>
                        <a:rPr lang="en-US" sz="2800" dirty="0" smtClean="0"/>
                        <a:t>£25</a:t>
                      </a:r>
                      <a:endParaRPr lang="en-US" sz="2800" dirty="0"/>
                    </a:p>
                  </a:txBody>
                  <a:tcPr/>
                </a:tc>
                <a:tc>
                  <a:txBody>
                    <a:bodyPr/>
                    <a:lstStyle/>
                    <a:p>
                      <a:r>
                        <a:rPr lang="en-US" sz="2800" dirty="0" smtClean="0"/>
                        <a:t>£25</a:t>
                      </a:r>
                      <a:endParaRPr lang="en-US" sz="2800" dirty="0"/>
                    </a:p>
                  </a:txBody>
                  <a:tcPr/>
                </a:tc>
              </a:tr>
              <a:tr h="807627">
                <a:tc>
                  <a:txBody>
                    <a:bodyPr/>
                    <a:lstStyle/>
                    <a:p>
                      <a:r>
                        <a:rPr lang="en-US" sz="2800" dirty="0" smtClean="0"/>
                        <a:t>16S phylogenetic profiling</a:t>
                      </a:r>
                      <a:endParaRPr lang="en-US" sz="2800" dirty="0"/>
                    </a:p>
                  </a:txBody>
                  <a:tcPr/>
                </a:tc>
                <a:tc>
                  <a:txBody>
                    <a:bodyPr/>
                    <a:lstStyle/>
                    <a:p>
                      <a:r>
                        <a:rPr lang="en-US" sz="2800" dirty="0" smtClean="0"/>
                        <a:t>£2</a:t>
                      </a:r>
                      <a:endParaRPr lang="en-US" sz="2800" dirty="0"/>
                    </a:p>
                  </a:txBody>
                  <a:tcPr/>
                </a:tc>
                <a:tc>
                  <a:txBody>
                    <a:bodyPr/>
                    <a:lstStyle/>
                    <a:p>
                      <a:r>
                        <a:rPr lang="en-US" sz="2800" dirty="0" smtClean="0"/>
                        <a:t>£1</a:t>
                      </a:r>
                      <a:r>
                        <a:rPr lang="en-US" sz="2800" baseline="0" dirty="0" smtClean="0"/>
                        <a:t> - 10</a:t>
                      </a:r>
                      <a:endParaRPr lang="en-US" sz="2800" dirty="0"/>
                    </a:p>
                  </a:txBody>
                  <a:tcPr/>
                </a:tc>
              </a:tr>
              <a:tr h="869130">
                <a:tc>
                  <a:txBody>
                    <a:bodyPr/>
                    <a:lstStyle/>
                    <a:p>
                      <a:r>
                        <a:rPr lang="en-US" sz="2800" dirty="0" err="1" smtClean="0"/>
                        <a:t>Metagenome</a:t>
                      </a:r>
                      <a:r>
                        <a:rPr lang="en-US" sz="2800" dirty="0" smtClean="0"/>
                        <a:t> (2Gb</a:t>
                      </a:r>
                      <a:r>
                        <a:rPr lang="en-US" sz="2800" baseline="0" dirty="0" smtClean="0"/>
                        <a:t> per sample)</a:t>
                      </a:r>
                      <a:endParaRPr lang="en-US" sz="2800" dirty="0"/>
                    </a:p>
                  </a:txBody>
                  <a:tcPr/>
                </a:tc>
                <a:tc>
                  <a:txBody>
                    <a:bodyPr/>
                    <a:lstStyle/>
                    <a:p>
                      <a:r>
                        <a:rPr lang="en-US" sz="2800" dirty="0" smtClean="0"/>
                        <a:t>£20</a:t>
                      </a:r>
                      <a:endParaRPr lang="en-US" sz="2800" dirty="0"/>
                    </a:p>
                  </a:txBody>
                  <a:tcPr/>
                </a:tc>
                <a:tc>
                  <a:txBody>
                    <a:bodyPr/>
                    <a:lstStyle/>
                    <a:p>
                      <a:r>
                        <a:rPr lang="en-US" sz="2800" dirty="0" smtClean="0"/>
                        <a:t>£750</a:t>
                      </a:r>
                      <a:endParaRPr lang="en-US" sz="2800" dirty="0"/>
                    </a:p>
                  </a:txBody>
                  <a:tcPr/>
                </a:tc>
              </a:tr>
            </a:tbl>
          </a:graphicData>
        </a:graphic>
      </p:graphicFrame>
    </p:spTree>
    <p:extLst>
      <p:ext uri="{BB962C8B-B14F-4D97-AF65-F5344CB8AC3E}">
        <p14:creationId xmlns:p14="http://schemas.microsoft.com/office/powerpoint/2010/main" val="43082178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21183"/>
            <a:ext cx="8229600" cy="1143000"/>
          </a:xfrm>
        </p:spPr>
        <p:txBody>
          <a:bodyPr>
            <a:noAutofit/>
          </a:bodyPr>
          <a:lstStyle/>
          <a:p>
            <a:r>
              <a:rPr lang="en-GB" sz="2400" dirty="0" smtClean="0"/>
              <a:t>Whole genome </a:t>
            </a:r>
            <a:r>
              <a:rPr lang="en-GB" sz="2400" dirty="0"/>
              <a:t>sequencing to track the spread of </a:t>
            </a:r>
            <a:r>
              <a:rPr lang="en-GB" sz="2400" i="1" dirty="0"/>
              <a:t>Pseudomonas </a:t>
            </a:r>
            <a:r>
              <a:rPr lang="en-GB" sz="2400" i="1" dirty="0" err="1"/>
              <a:t>aeruginosa</a:t>
            </a:r>
            <a:r>
              <a:rPr lang="en-GB" sz="2400" dirty="0"/>
              <a:t> within a burns unit</a:t>
            </a:r>
            <a:endParaRPr lang="en-GB" sz="2400" i="1" dirty="0"/>
          </a:p>
        </p:txBody>
      </p:sp>
      <p:sp>
        <p:nvSpPr>
          <p:cNvPr id="3" name="Content Placeholder 2"/>
          <p:cNvSpPr>
            <a:spLocks noGrp="1"/>
          </p:cNvSpPr>
          <p:nvPr>
            <p:ph sz="half" idx="1"/>
          </p:nvPr>
        </p:nvSpPr>
        <p:spPr>
          <a:xfrm>
            <a:off x="561787" y="2091941"/>
            <a:ext cx="4038600" cy="3157811"/>
          </a:xfrm>
        </p:spPr>
        <p:txBody>
          <a:bodyPr>
            <a:normAutofit fontScale="92500"/>
          </a:bodyPr>
          <a:lstStyle/>
          <a:p>
            <a:r>
              <a:rPr lang="en-GB" dirty="0" smtClean="0">
                <a:solidFill>
                  <a:srgbClr val="FFFFFF"/>
                </a:solidFill>
              </a:rPr>
              <a:t>Gram negative bacterium</a:t>
            </a:r>
          </a:p>
          <a:p>
            <a:r>
              <a:rPr lang="en-GB" dirty="0" smtClean="0">
                <a:solidFill>
                  <a:srgbClr val="FFFFFF"/>
                </a:solidFill>
              </a:rPr>
              <a:t>Opportunistic pathogen</a:t>
            </a:r>
            <a:r>
              <a:rPr lang="en-GB" dirty="0">
                <a:solidFill>
                  <a:srgbClr val="FFFFFF"/>
                </a:solidFill>
              </a:rPr>
              <a:t> </a:t>
            </a:r>
            <a:r>
              <a:rPr lang="en-GB" dirty="0" smtClean="0">
                <a:solidFill>
                  <a:srgbClr val="FFFFFF"/>
                </a:solidFill>
              </a:rPr>
              <a:t>in burns patients</a:t>
            </a:r>
          </a:p>
          <a:p>
            <a:r>
              <a:rPr lang="en-GB" dirty="0" smtClean="0">
                <a:solidFill>
                  <a:srgbClr val="FFFFFF"/>
                </a:solidFill>
              </a:rPr>
              <a:t>Infection can lead to graft breakdown and sepsis</a:t>
            </a:r>
          </a:p>
          <a:p>
            <a:r>
              <a:rPr lang="en-GB" dirty="0" smtClean="0">
                <a:solidFill>
                  <a:srgbClr val="FFFFFF"/>
                </a:solidFill>
              </a:rPr>
              <a:t>Isolated from 30% of burns patients</a:t>
            </a:r>
          </a:p>
        </p:txBody>
      </p:sp>
      <p:pic>
        <p:nvPicPr>
          <p:cNvPr id="5" name="Content Placeholder 4" descr="pseudomonas image.bmp"/>
          <p:cNvPicPr>
            <a:picLocks noGrp="1" noChangeAspect="1"/>
          </p:cNvPicPr>
          <p:nvPr>
            <p:ph sz="half" idx="2"/>
          </p:nvPr>
        </p:nvPicPr>
        <p:blipFill>
          <a:blip r:embed="rId3" cstate="print"/>
          <a:stretch>
            <a:fillRect/>
          </a:stretch>
        </p:blipFill>
        <p:spPr>
          <a:xfrm>
            <a:off x="5576849" y="2543376"/>
            <a:ext cx="2390476" cy="1914286"/>
          </a:xfrm>
        </p:spPr>
      </p:pic>
      <p:sp>
        <p:nvSpPr>
          <p:cNvPr id="4" name="TextBox 3"/>
          <p:cNvSpPr txBox="1"/>
          <p:nvPr/>
        </p:nvSpPr>
        <p:spPr>
          <a:xfrm>
            <a:off x="6245481" y="6337512"/>
            <a:ext cx="2029454" cy="369332"/>
          </a:xfrm>
          <a:prstGeom prst="rect">
            <a:avLst/>
          </a:prstGeom>
          <a:noFill/>
        </p:spPr>
        <p:txBody>
          <a:bodyPr wrap="square" rtlCol="0">
            <a:spAutoFit/>
          </a:bodyPr>
          <a:lstStyle/>
          <a:p>
            <a:r>
              <a:rPr lang="en-US" dirty="0" smtClean="0"/>
              <a:t>Nicola </a:t>
            </a:r>
            <a:r>
              <a:rPr lang="en-US" dirty="0" err="1" smtClean="0"/>
              <a:t>Cumley</a:t>
            </a:r>
            <a:endParaRPr lang="en-US" dirty="0"/>
          </a:p>
        </p:txBody>
      </p:sp>
    </p:spTree>
    <p:extLst>
      <p:ext uri="{BB962C8B-B14F-4D97-AF65-F5344CB8AC3E}">
        <p14:creationId xmlns:p14="http://schemas.microsoft.com/office/powerpoint/2010/main" val="30826114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56" y="180752"/>
            <a:ext cx="8229600" cy="926976"/>
          </a:xfrm>
        </p:spPr>
        <p:txBody>
          <a:bodyPr>
            <a:normAutofit fontScale="90000"/>
          </a:bodyPr>
          <a:lstStyle/>
          <a:p>
            <a:r>
              <a:rPr lang="en-GB" dirty="0" smtClean="0">
                <a:solidFill>
                  <a:srgbClr val="FFFFFF"/>
                </a:solidFill>
                <a:latin typeface="+mj-lt"/>
              </a:rPr>
              <a:t>Water as a potential source of </a:t>
            </a:r>
            <a:r>
              <a:rPr lang="en-GB" i="1" dirty="0" smtClean="0">
                <a:solidFill>
                  <a:srgbClr val="FFFFFF"/>
                </a:solidFill>
                <a:latin typeface="+mj-lt"/>
              </a:rPr>
              <a:t>Pseudomonas</a:t>
            </a:r>
            <a:endParaRPr lang="en-GB" dirty="0">
              <a:solidFill>
                <a:srgbClr val="FFFFFF"/>
              </a:solidFill>
              <a:latin typeface="+mj-lt"/>
            </a:endParaRPr>
          </a:p>
        </p:txBody>
      </p:sp>
      <p:sp>
        <p:nvSpPr>
          <p:cNvPr id="5" name="Content Placeholder 4"/>
          <p:cNvSpPr>
            <a:spLocks noGrp="1"/>
          </p:cNvSpPr>
          <p:nvPr>
            <p:ph sz="half" idx="1"/>
          </p:nvPr>
        </p:nvSpPr>
        <p:spPr>
          <a:xfrm>
            <a:off x="323528" y="1555298"/>
            <a:ext cx="4038600" cy="4525963"/>
          </a:xfrm>
        </p:spPr>
        <p:txBody>
          <a:bodyPr/>
          <a:lstStyle/>
          <a:p>
            <a:r>
              <a:rPr lang="en-GB" dirty="0" smtClean="0">
                <a:solidFill>
                  <a:schemeClr val="tx1"/>
                </a:solidFill>
              </a:rPr>
              <a:t>Sources of </a:t>
            </a:r>
            <a:r>
              <a:rPr lang="en-GB" i="1" dirty="0" smtClean="0">
                <a:solidFill>
                  <a:schemeClr val="tx1"/>
                </a:solidFill>
              </a:rPr>
              <a:t>Pseudomonas</a:t>
            </a:r>
            <a:r>
              <a:rPr lang="en-GB" dirty="0" smtClean="0">
                <a:solidFill>
                  <a:schemeClr val="tx1"/>
                </a:solidFill>
              </a:rPr>
              <a:t> infection</a:t>
            </a:r>
          </a:p>
          <a:p>
            <a:pPr lvl="1"/>
            <a:r>
              <a:rPr lang="en-GB" dirty="0" smtClean="0">
                <a:solidFill>
                  <a:schemeClr val="tx1"/>
                </a:solidFill>
              </a:rPr>
              <a:t>Endogenous</a:t>
            </a:r>
          </a:p>
          <a:p>
            <a:pPr lvl="1"/>
            <a:r>
              <a:rPr lang="en-GB" dirty="0" smtClean="0">
                <a:solidFill>
                  <a:schemeClr val="tx1"/>
                </a:solidFill>
              </a:rPr>
              <a:t>Cross infection</a:t>
            </a:r>
          </a:p>
          <a:p>
            <a:pPr lvl="1"/>
            <a:r>
              <a:rPr lang="en-GB" b="1" dirty="0" smtClean="0">
                <a:solidFill>
                  <a:srgbClr val="0070C0"/>
                </a:solidFill>
              </a:rPr>
              <a:t>WATER</a:t>
            </a:r>
          </a:p>
          <a:p>
            <a:r>
              <a:rPr lang="en-GB" dirty="0" smtClean="0">
                <a:solidFill>
                  <a:schemeClr val="tx1"/>
                </a:solidFill>
              </a:rPr>
              <a:t>Outbreaks linked to contaminated water</a:t>
            </a:r>
          </a:p>
          <a:p>
            <a:r>
              <a:rPr lang="en-GB" dirty="0" smtClean="0">
                <a:solidFill>
                  <a:schemeClr val="tx1"/>
                </a:solidFill>
              </a:rPr>
              <a:t>Showering important part of burns care</a:t>
            </a:r>
            <a:endParaRPr lang="en-GB" dirty="0">
              <a:solidFill>
                <a:schemeClr val="tx1"/>
              </a:solidFill>
            </a:endParaRPr>
          </a:p>
        </p:txBody>
      </p:sp>
      <p:pic>
        <p:nvPicPr>
          <p:cNvPr id="9" name="Content Placeholder 8" descr="IMG_2725.JPG"/>
          <p:cNvPicPr>
            <a:picLocks noGrp="1" noChangeAspect="1"/>
          </p:cNvPicPr>
          <p:nvPr>
            <p:ph sz="half" idx="2"/>
          </p:nvPr>
        </p:nvPicPr>
        <p:blipFill>
          <a:blip r:embed="rId3" cstate="print"/>
          <a:stretch>
            <a:fillRect/>
          </a:stretch>
        </p:blipFill>
        <p:spPr>
          <a:xfrm>
            <a:off x="4648200" y="2040047"/>
            <a:ext cx="4038600" cy="3028950"/>
          </a:xfrm>
        </p:spPr>
      </p:pic>
    </p:spTree>
    <p:extLst>
      <p:ext uri="{BB962C8B-B14F-4D97-AF65-F5344CB8AC3E}">
        <p14:creationId xmlns:p14="http://schemas.microsoft.com/office/powerpoint/2010/main" val="74159348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IMG_2923.JPG"/>
          <p:cNvPicPr>
            <a:picLocks noGrp="1" noChangeAspect="1"/>
          </p:cNvPicPr>
          <p:nvPr>
            <p:ph idx="1"/>
          </p:nvPr>
        </p:nvPicPr>
        <p:blipFill>
          <a:blip r:embed="rId3" cstate="print"/>
          <a:stretch>
            <a:fillRect/>
          </a:stretch>
        </p:blipFill>
        <p:spPr>
          <a:xfrm>
            <a:off x="0" y="2"/>
            <a:ext cx="9144000" cy="6858001"/>
          </a:xfrm>
        </p:spPr>
      </p:pic>
    </p:spTree>
    <p:extLst>
      <p:ext uri="{BB962C8B-B14F-4D97-AF65-F5344CB8AC3E}">
        <p14:creationId xmlns:p14="http://schemas.microsoft.com/office/powerpoint/2010/main" val="12273540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GB" sz="4000" dirty="0" smtClean="0">
                <a:latin typeface="+mj-lt"/>
              </a:rPr>
              <a:t>Study: Surveillance in burns patients </a:t>
            </a:r>
            <a:endParaRPr lang="en-GB" sz="4000" dirty="0">
              <a:latin typeface="+mj-lt"/>
            </a:endParaRPr>
          </a:p>
        </p:txBody>
      </p:sp>
      <p:sp>
        <p:nvSpPr>
          <p:cNvPr id="8" name="Content Placeholder 7"/>
          <p:cNvSpPr>
            <a:spLocks noGrp="1"/>
          </p:cNvSpPr>
          <p:nvPr>
            <p:ph idx="1"/>
          </p:nvPr>
        </p:nvSpPr>
        <p:spPr>
          <a:xfrm>
            <a:off x="457200" y="1773021"/>
            <a:ext cx="8229600" cy="3168352"/>
          </a:xfrm>
        </p:spPr>
        <p:txBody>
          <a:bodyPr>
            <a:normAutofit fontScale="92500" lnSpcReduction="10000"/>
          </a:bodyPr>
          <a:lstStyle/>
          <a:p>
            <a:r>
              <a:rPr lang="en-GB" dirty="0" smtClean="0">
                <a:solidFill>
                  <a:schemeClr val="tx1"/>
                </a:solidFill>
              </a:rPr>
              <a:t>Aim: to determine relative contribution of:</a:t>
            </a:r>
          </a:p>
          <a:p>
            <a:pPr lvl="1"/>
            <a:r>
              <a:rPr lang="en-GB" dirty="0" smtClean="0">
                <a:solidFill>
                  <a:schemeClr val="tx1"/>
                </a:solidFill>
              </a:rPr>
              <a:t>Endogenous infection</a:t>
            </a:r>
          </a:p>
          <a:p>
            <a:pPr lvl="1"/>
            <a:r>
              <a:rPr lang="en-GB" dirty="0" smtClean="0">
                <a:solidFill>
                  <a:schemeClr val="tx1"/>
                </a:solidFill>
              </a:rPr>
              <a:t>Cross-infection</a:t>
            </a:r>
          </a:p>
          <a:p>
            <a:pPr lvl="1"/>
            <a:r>
              <a:rPr lang="en-GB" dirty="0" smtClean="0">
                <a:solidFill>
                  <a:schemeClr val="tx1"/>
                </a:solidFill>
              </a:rPr>
              <a:t>The water supply</a:t>
            </a:r>
          </a:p>
          <a:p>
            <a:pPr lvl="1"/>
            <a:endParaRPr lang="en-GB" dirty="0" smtClean="0">
              <a:solidFill>
                <a:schemeClr val="tx1"/>
              </a:solidFill>
            </a:endParaRPr>
          </a:p>
          <a:p>
            <a:pPr lvl="1"/>
            <a:r>
              <a:rPr lang="en-GB" dirty="0" smtClean="0">
                <a:solidFill>
                  <a:schemeClr val="tx1"/>
                </a:solidFill>
              </a:rPr>
              <a:t>Use whole-genome sequencing for greatest typing resolution and to infer links between positive isolates</a:t>
            </a:r>
          </a:p>
          <a:p>
            <a:pPr lvl="1"/>
            <a:endParaRPr lang="en-GB" dirty="0" smtClean="0">
              <a:solidFill>
                <a:schemeClr val="tx1"/>
              </a:solidFill>
            </a:endParaRPr>
          </a:p>
          <a:p>
            <a:pPr marL="274318" lvl="1" indent="0">
              <a:buNone/>
            </a:pPr>
            <a:endParaRPr lang="en-GB" dirty="0" smtClean="0">
              <a:solidFill>
                <a:schemeClr val="tx1"/>
              </a:solidFill>
            </a:endParaRPr>
          </a:p>
          <a:p>
            <a:pPr lvl="1"/>
            <a:endParaRPr lang="en-GB" dirty="0" smtClean="0">
              <a:solidFill>
                <a:schemeClr val="tx1"/>
              </a:solidFill>
            </a:endParaRPr>
          </a:p>
        </p:txBody>
      </p:sp>
      <p:pic>
        <p:nvPicPr>
          <p:cNvPr id="5" name="Content Placeholder 3" descr="MiSeq.bmp"/>
          <p:cNvPicPr>
            <a:picLocks noChangeAspect="1"/>
          </p:cNvPicPr>
          <p:nvPr/>
        </p:nvPicPr>
        <p:blipFill>
          <a:blip r:embed="rId3" cstate="print"/>
          <a:stretch>
            <a:fillRect/>
          </a:stretch>
        </p:blipFill>
        <p:spPr>
          <a:xfrm>
            <a:off x="5138780" y="4941375"/>
            <a:ext cx="2723810" cy="1676191"/>
          </a:xfrm>
          <a:prstGeom prst="rect">
            <a:avLst/>
          </a:prstGeom>
        </p:spPr>
      </p:pic>
    </p:spTree>
    <p:extLst>
      <p:ext uri="{BB962C8B-B14F-4D97-AF65-F5344CB8AC3E}">
        <p14:creationId xmlns:p14="http://schemas.microsoft.com/office/powerpoint/2010/main" val="11980139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7035800" cy="4737100"/>
          </a:xfrm>
          <a:prstGeom prst="rect">
            <a:avLst/>
          </a:prstGeom>
        </p:spPr>
      </p:pic>
      <p:pic>
        <p:nvPicPr>
          <p:cNvPr id="5" name="Picture 4"/>
          <p:cNvPicPr>
            <a:picLocks noChangeAspect="1"/>
          </p:cNvPicPr>
          <p:nvPr/>
        </p:nvPicPr>
        <p:blipFill>
          <a:blip r:embed="rId3"/>
          <a:stretch>
            <a:fillRect/>
          </a:stretch>
        </p:blipFill>
        <p:spPr>
          <a:xfrm>
            <a:off x="889000" y="3136900"/>
            <a:ext cx="8255000" cy="3721100"/>
          </a:xfrm>
          <a:prstGeom prst="rect">
            <a:avLst/>
          </a:prstGeom>
        </p:spPr>
      </p:pic>
      <p:sp>
        <p:nvSpPr>
          <p:cNvPr id="2" name="TextBox 1"/>
          <p:cNvSpPr txBox="1"/>
          <p:nvPr/>
        </p:nvSpPr>
        <p:spPr>
          <a:xfrm>
            <a:off x="7148916" y="340445"/>
            <a:ext cx="1819962" cy="646331"/>
          </a:xfrm>
          <a:prstGeom prst="rect">
            <a:avLst/>
          </a:prstGeom>
          <a:noFill/>
        </p:spPr>
        <p:txBody>
          <a:bodyPr wrap="square" rtlCol="0">
            <a:spAutoFit/>
          </a:bodyPr>
          <a:lstStyle/>
          <a:p>
            <a:r>
              <a:rPr lang="en-US" dirty="0" smtClean="0"/>
              <a:t>Jonathan </a:t>
            </a:r>
            <a:r>
              <a:rPr lang="en-US" dirty="0" err="1" smtClean="0"/>
              <a:t>Eisen</a:t>
            </a:r>
            <a:endParaRPr lang="en-US" dirty="0" smtClean="0"/>
          </a:p>
          <a:p>
            <a:r>
              <a:rPr lang="en-US" dirty="0" smtClean="0"/>
              <a:t>Mick Watson</a:t>
            </a:r>
            <a:endParaRPr lang="en-US" dirty="0"/>
          </a:p>
        </p:txBody>
      </p:sp>
    </p:spTree>
    <p:extLst>
      <p:ext uri="{BB962C8B-B14F-4D97-AF65-F5344CB8AC3E}">
        <p14:creationId xmlns:p14="http://schemas.microsoft.com/office/powerpoint/2010/main" val="24787511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266250"/>
            <a:ext cx="8229600" cy="782960"/>
          </a:xfrm>
        </p:spPr>
        <p:txBody>
          <a:bodyPr>
            <a:noAutofit/>
          </a:bodyPr>
          <a:lstStyle/>
          <a:p>
            <a:r>
              <a:rPr lang="en-GB" sz="2800" dirty="0" smtClean="0">
                <a:latin typeface="+mj-lt"/>
              </a:rPr>
              <a:t>Collection of isolates of </a:t>
            </a:r>
            <a:r>
              <a:rPr lang="en-GB" sz="2800" i="1" dirty="0" smtClean="0">
                <a:latin typeface="+mj-lt"/>
              </a:rPr>
              <a:t>Pseudomonas aeruginosa</a:t>
            </a:r>
            <a:endParaRPr lang="en-GB" sz="2800" dirty="0">
              <a:latin typeface="+mj-lt"/>
            </a:endParaRPr>
          </a:p>
        </p:txBody>
      </p:sp>
      <p:sp>
        <p:nvSpPr>
          <p:cNvPr id="3" name="Content Placeholder 2"/>
          <p:cNvSpPr>
            <a:spLocks noGrp="1"/>
          </p:cNvSpPr>
          <p:nvPr>
            <p:ph sz="half" idx="1"/>
          </p:nvPr>
        </p:nvSpPr>
        <p:spPr>
          <a:xfrm>
            <a:off x="457200" y="1813697"/>
            <a:ext cx="4038600" cy="4525963"/>
          </a:xfrm>
        </p:spPr>
        <p:txBody>
          <a:bodyPr/>
          <a:lstStyle/>
          <a:p>
            <a:r>
              <a:rPr lang="en-GB" b="1" dirty="0" smtClean="0">
                <a:solidFill>
                  <a:schemeClr val="tx2">
                    <a:lumMod val="95000"/>
                    <a:lumOff val="5000"/>
                  </a:schemeClr>
                </a:solidFill>
              </a:rPr>
              <a:t>Screening on admission</a:t>
            </a:r>
          </a:p>
          <a:p>
            <a:pPr lvl="1"/>
            <a:r>
              <a:rPr lang="en-GB" sz="2000" dirty="0" smtClean="0">
                <a:solidFill>
                  <a:schemeClr val="tx2">
                    <a:lumMod val="95000"/>
                    <a:lumOff val="5000"/>
                  </a:schemeClr>
                </a:solidFill>
              </a:rPr>
              <a:t>&gt;7% burns</a:t>
            </a:r>
          </a:p>
          <a:p>
            <a:pPr lvl="1"/>
            <a:r>
              <a:rPr lang="en-GB" sz="2000" dirty="0" smtClean="0">
                <a:solidFill>
                  <a:schemeClr val="tx2">
                    <a:lumMod val="95000"/>
                    <a:lumOff val="5000"/>
                  </a:schemeClr>
                </a:solidFill>
              </a:rPr>
              <a:t>Wound swabs, stool and Urine for microbiology</a:t>
            </a:r>
          </a:p>
          <a:p>
            <a:pPr lvl="2"/>
            <a:r>
              <a:rPr lang="en-GB" sz="2000" dirty="0" smtClean="0">
                <a:solidFill>
                  <a:schemeClr val="tx2">
                    <a:lumMod val="95000"/>
                    <a:lumOff val="5000"/>
                  </a:schemeClr>
                </a:solidFill>
              </a:rPr>
              <a:t>Stool for molecular testing</a:t>
            </a:r>
          </a:p>
          <a:p>
            <a:pPr lvl="1"/>
            <a:r>
              <a:rPr lang="en-GB" sz="2000" dirty="0" smtClean="0">
                <a:solidFill>
                  <a:schemeClr val="tx2">
                    <a:lumMod val="95000"/>
                    <a:lumOff val="5000"/>
                  </a:schemeClr>
                </a:solidFill>
              </a:rPr>
              <a:t>Environmental sampling of the patients room and shower water</a:t>
            </a:r>
          </a:p>
          <a:p>
            <a:pPr marL="0" indent="0">
              <a:buNone/>
            </a:pPr>
            <a:endParaRPr lang="en-GB" sz="2000" dirty="0" smtClean="0">
              <a:solidFill>
                <a:schemeClr val="tx2">
                  <a:lumMod val="95000"/>
                  <a:lumOff val="5000"/>
                </a:schemeClr>
              </a:solidFill>
            </a:endParaRPr>
          </a:p>
          <a:p>
            <a:pPr lvl="1"/>
            <a:endParaRPr lang="en-GB" dirty="0" smtClean="0">
              <a:solidFill>
                <a:schemeClr val="tx2">
                  <a:lumMod val="95000"/>
                  <a:lumOff val="5000"/>
                </a:schemeClr>
              </a:solidFill>
            </a:endParaRPr>
          </a:p>
          <a:p>
            <a:pPr marL="914400" lvl="2" indent="0">
              <a:buNone/>
            </a:pPr>
            <a:r>
              <a:rPr lang="en-GB" dirty="0">
                <a:solidFill>
                  <a:schemeClr val="tx2">
                    <a:lumMod val="95000"/>
                    <a:lumOff val="5000"/>
                  </a:schemeClr>
                </a:solidFill>
              </a:rPr>
              <a:t>	</a:t>
            </a:r>
            <a:endParaRPr lang="en-GB" dirty="0" smtClean="0">
              <a:solidFill>
                <a:schemeClr val="tx2">
                  <a:lumMod val="95000"/>
                  <a:lumOff val="5000"/>
                </a:schemeClr>
              </a:solidFill>
            </a:endParaRPr>
          </a:p>
          <a:p>
            <a:pPr marL="457200" lvl="1" indent="0">
              <a:buNone/>
            </a:pPr>
            <a:endParaRPr lang="en-GB" dirty="0">
              <a:solidFill>
                <a:schemeClr val="tx2">
                  <a:lumMod val="95000"/>
                  <a:lumOff val="5000"/>
                </a:schemeClr>
              </a:solidFill>
            </a:endParaRPr>
          </a:p>
        </p:txBody>
      </p:sp>
      <p:sp>
        <p:nvSpPr>
          <p:cNvPr id="10" name="Content Placeholder 5"/>
          <p:cNvSpPr txBox="1">
            <a:spLocks/>
          </p:cNvSpPr>
          <p:nvPr/>
        </p:nvSpPr>
        <p:spPr>
          <a:xfrm>
            <a:off x="4648200" y="1813697"/>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GB" b="1" smtClean="0">
                <a:solidFill>
                  <a:schemeClr val="tx2">
                    <a:lumMod val="95000"/>
                    <a:lumOff val="5000"/>
                  </a:schemeClr>
                </a:solidFill>
                <a:latin typeface="Calibri (Body)"/>
                <a:cs typeface="Calibri (Body)"/>
              </a:rPr>
              <a:t>Recruited positive patients</a:t>
            </a:r>
          </a:p>
          <a:p>
            <a:pPr lvl="1"/>
            <a:r>
              <a:rPr lang="en-GB" sz="2000" smtClean="0">
                <a:solidFill>
                  <a:schemeClr val="tx2">
                    <a:lumMod val="95000"/>
                    <a:lumOff val="5000"/>
                  </a:schemeClr>
                </a:solidFill>
                <a:latin typeface="Calibri (Body)"/>
                <a:cs typeface="Calibri (Body)"/>
              </a:rPr>
              <a:t>Wound swabs at each dressing change</a:t>
            </a:r>
          </a:p>
          <a:p>
            <a:pPr lvl="1"/>
            <a:r>
              <a:rPr lang="en-GB" sz="2000" smtClean="0">
                <a:solidFill>
                  <a:schemeClr val="tx2">
                    <a:lumMod val="95000"/>
                    <a:lumOff val="5000"/>
                  </a:schemeClr>
                </a:solidFill>
                <a:latin typeface="Calibri (Body)"/>
                <a:cs typeface="Calibri (Body)"/>
              </a:rPr>
              <a:t>Environmental sampling </a:t>
            </a:r>
          </a:p>
          <a:p>
            <a:pPr lvl="1"/>
            <a:r>
              <a:rPr lang="en-GB" sz="2000" smtClean="0">
                <a:solidFill>
                  <a:schemeClr val="tx2">
                    <a:lumMod val="95000"/>
                    <a:lumOff val="5000"/>
                  </a:schemeClr>
                </a:solidFill>
                <a:latin typeface="Calibri (Body)"/>
                <a:cs typeface="Calibri (Body)"/>
              </a:rPr>
              <a:t>Swabs/tissue for metagenomic analysis</a:t>
            </a:r>
          </a:p>
          <a:p>
            <a:pPr lvl="1"/>
            <a:r>
              <a:rPr lang="en-GB" sz="2000" smtClean="0">
                <a:solidFill>
                  <a:schemeClr val="tx2">
                    <a:lumMod val="95000"/>
                    <a:lumOff val="5000"/>
                  </a:schemeClr>
                </a:solidFill>
                <a:latin typeface="Calibri (Body)"/>
                <a:cs typeface="Calibri (Body)"/>
              </a:rPr>
              <a:t>Environmental sampling on discharge</a:t>
            </a:r>
            <a:endParaRPr lang="en-GB" smtClean="0">
              <a:latin typeface="Calibri (Body)"/>
              <a:cs typeface="Calibri (Body)"/>
            </a:endParaRPr>
          </a:p>
          <a:p>
            <a:endParaRPr lang="en-GB" dirty="0"/>
          </a:p>
        </p:txBody>
      </p:sp>
    </p:spTree>
    <p:extLst>
      <p:ext uri="{BB962C8B-B14F-4D97-AF65-F5344CB8AC3E}">
        <p14:creationId xmlns:p14="http://schemas.microsoft.com/office/powerpoint/2010/main" val="831988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16632"/>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smtClean="0">
                <a:solidFill>
                  <a:srgbClr val="FFFFFF"/>
                </a:solidFill>
                <a:latin typeface="+mj-lt"/>
              </a:rPr>
              <a:t>Isolates from the study fall into three main sequence types</a:t>
            </a:r>
            <a:endParaRPr lang="en-GB" sz="3600" dirty="0">
              <a:solidFill>
                <a:srgbClr val="FFFFFF"/>
              </a:solidFill>
              <a:latin typeface="+mj-lt"/>
            </a:endParaRPr>
          </a:p>
        </p:txBody>
      </p:sp>
      <p:sp>
        <p:nvSpPr>
          <p:cNvPr id="7" name="Rectangle 6"/>
          <p:cNvSpPr/>
          <p:nvPr/>
        </p:nvSpPr>
        <p:spPr>
          <a:xfrm>
            <a:off x="0" y="5805264"/>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294" y="1252403"/>
            <a:ext cx="8662186" cy="5416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7092283" y="1340768"/>
            <a:ext cx="1330259" cy="1584176"/>
            <a:chOff x="7164288" y="1484784"/>
            <a:chExt cx="1330258" cy="1584176"/>
          </a:xfrm>
        </p:grpSpPr>
        <p:sp>
          <p:nvSpPr>
            <p:cNvPr id="5" name="Rounded Rectangle 4"/>
            <p:cNvSpPr/>
            <p:nvPr/>
          </p:nvSpPr>
          <p:spPr>
            <a:xfrm>
              <a:off x="7164288" y="1484784"/>
              <a:ext cx="1152128" cy="158417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dirty="0"/>
            </a:p>
          </p:txBody>
        </p:sp>
        <p:sp>
          <p:nvSpPr>
            <p:cNvPr id="8" name="TextBox 7"/>
            <p:cNvSpPr txBox="1"/>
            <p:nvPr/>
          </p:nvSpPr>
          <p:spPr>
            <a:xfrm>
              <a:off x="7740352" y="2132856"/>
              <a:ext cx="754194" cy="369332"/>
            </a:xfrm>
            <a:prstGeom prst="rect">
              <a:avLst/>
            </a:prstGeom>
            <a:solidFill>
              <a:srgbClr val="6600CC"/>
            </a:solidFill>
            <a:ln>
              <a:solidFill>
                <a:srgbClr val="FFFF00"/>
              </a:solidFill>
            </a:ln>
          </p:spPr>
          <p:txBody>
            <a:bodyPr wrap="none" rtlCol="0">
              <a:spAutoFit/>
            </a:bodyPr>
            <a:lstStyle/>
            <a:p>
              <a:r>
                <a:rPr lang="en-GB" dirty="0" smtClean="0">
                  <a:solidFill>
                    <a:srgbClr val="FFFF00"/>
                  </a:solidFill>
                </a:rPr>
                <a:t>ST348</a:t>
              </a:r>
              <a:endParaRPr lang="en-GB" dirty="0">
                <a:solidFill>
                  <a:srgbClr val="FFFF00"/>
                </a:solidFill>
              </a:endParaRPr>
            </a:p>
          </p:txBody>
        </p:sp>
      </p:grpSp>
      <p:grpSp>
        <p:nvGrpSpPr>
          <p:cNvPr id="14" name="Group 13"/>
          <p:cNvGrpSpPr/>
          <p:nvPr/>
        </p:nvGrpSpPr>
        <p:grpSpPr>
          <a:xfrm>
            <a:off x="6660234" y="2924944"/>
            <a:ext cx="1546283" cy="2304256"/>
            <a:chOff x="6660232" y="2996952"/>
            <a:chExt cx="1546282" cy="2304256"/>
          </a:xfrm>
        </p:grpSpPr>
        <p:sp>
          <p:nvSpPr>
            <p:cNvPr id="4" name="Rounded Rectangle 3"/>
            <p:cNvSpPr/>
            <p:nvPr/>
          </p:nvSpPr>
          <p:spPr>
            <a:xfrm>
              <a:off x="6660232" y="2996952"/>
              <a:ext cx="1080120" cy="2304256"/>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9" name="TextBox 8"/>
            <p:cNvSpPr txBox="1"/>
            <p:nvPr/>
          </p:nvSpPr>
          <p:spPr>
            <a:xfrm>
              <a:off x="7452320" y="3933056"/>
              <a:ext cx="754194" cy="369332"/>
            </a:xfrm>
            <a:prstGeom prst="rect">
              <a:avLst/>
            </a:prstGeom>
            <a:solidFill>
              <a:srgbClr val="6600CC"/>
            </a:solidFill>
            <a:ln>
              <a:solidFill>
                <a:srgbClr val="FFFF00"/>
              </a:solidFill>
            </a:ln>
          </p:spPr>
          <p:txBody>
            <a:bodyPr wrap="none" rtlCol="0">
              <a:spAutoFit/>
            </a:bodyPr>
            <a:lstStyle/>
            <a:p>
              <a:r>
                <a:rPr lang="en-GB" dirty="0" smtClean="0">
                  <a:solidFill>
                    <a:srgbClr val="FFFF00"/>
                  </a:solidFill>
                </a:rPr>
                <a:t>ST395</a:t>
              </a:r>
              <a:endParaRPr lang="en-GB" dirty="0">
                <a:solidFill>
                  <a:srgbClr val="FFFF00"/>
                </a:solidFill>
              </a:endParaRPr>
            </a:p>
          </p:txBody>
        </p:sp>
      </p:grpSp>
      <p:grpSp>
        <p:nvGrpSpPr>
          <p:cNvPr id="15" name="Group 14"/>
          <p:cNvGrpSpPr/>
          <p:nvPr/>
        </p:nvGrpSpPr>
        <p:grpSpPr>
          <a:xfrm>
            <a:off x="7452320" y="5229200"/>
            <a:ext cx="1512168" cy="1296144"/>
            <a:chOff x="7452320" y="5229200"/>
            <a:chExt cx="1512168" cy="1296144"/>
          </a:xfrm>
        </p:grpSpPr>
        <p:sp>
          <p:nvSpPr>
            <p:cNvPr id="3" name="Rounded Rectangle 2"/>
            <p:cNvSpPr/>
            <p:nvPr/>
          </p:nvSpPr>
          <p:spPr>
            <a:xfrm>
              <a:off x="8244408" y="5229200"/>
              <a:ext cx="720080" cy="129614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TextBox 10"/>
            <p:cNvSpPr txBox="1"/>
            <p:nvPr/>
          </p:nvSpPr>
          <p:spPr>
            <a:xfrm>
              <a:off x="7452320" y="5733256"/>
              <a:ext cx="754195" cy="369332"/>
            </a:xfrm>
            <a:prstGeom prst="rect">
              <a:avLst/>
            </a:prstGeom>
            <a:solidFill>
              <a:srgbClr val="6600CC"/>
            </a:solidFill>
            <a:ln>
              <a:solidFill>
                <a:srgbClr val="FFFF00"/>
              </a:solidFill>
            </a:ln>
          </p:spPr>
          <p:txBody>
            <a:bodyPr wrap="none" rtlCol="0">
              <a:spAutoFit/>
            </a:bodyPr>
            <a:lstStyle/>
            <a:p>
              <a:r>
                <a:rPr lang="en-GB" dirty="0" smtClean="0">
                  <a:solidFill>
                    <a:srgbClr val="FFFF00"/>
                  </a:solidFill>
                </a:rPr>
                <a:t>ST319</a:t>
              </a:r>
              <a:endParaRPr lang="en-GB" dirty="0">
                <a:solidFill>
                  <a:srgbClr val="FFFF00"/>
                </a:solidFill>
              </a:endParaRPr>
            </a:p>
          </p:txBody>
        </p:sp>
      </p:grpSp>
      <p:sp>
        <p:nvSpPr>
          <p:cNvPr id="10" name="Rectangle 9"/>
          <p:cNvSpPr/>
          <p:nvPr/>
        </p:nvSpPr>
        <p:spPr>
          <a:xfrm>
            <a:off x="611561" y="2132856"/>
            <a:ext cx="2736304" cy="2448272"/>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0187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1" dirty="0"/>
          </a:p>
        </p:txBody>
      </p:sp>
      <p:sp>
        <p:nvSpPr>
          <p:cNvPr id="6" name="Rectangle 5"/>
          <p:cNvSpPr/>
          <p:nvPr/>
        </p:nvSpPr>
        <p:spPr>
          <a:xfrm>
            <a:off x="0" y="5661248"/>
            <a:ext cx="9144000" cy="11967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116632"/>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srgbClr val="000000"/>
                </a:solidFill>
                <a:latin typeface="+mj-lt"/>
              </a:rPr>
              <a:t>Whole genome sequencing allows for deeper resolution of sequence types</a:t>
            </a:r>
            <a:endParaRPr lang="en-GB" sz="2800" dirty="0">
              <a:solidFill>
                <a:srgbClr val="000000"/>
              </a:solidFill>
              <a:latin typeface="+mj-lt"/>
            </a:endParaRPr>
          </a:p>
        </p:txBody>
      </p:sp>
      <p:grpSp>
        <p:nvGrpSpPr>
          <p:cNvPr id="10" name="Group 9"/>
          <p:cNvGrpSpPr/>
          <p:nvPr/>
        </p:nvGrpSpPr>
        <p:grpSpPr>
          <a:xfrm>
            <a:off x="2754561" y="1340768"/>
            <a:ext cx="3689648" cy="5256584"/>
            <a:chOff x="2754560" y="1340768"/>
            <a:chExt cx="3689648" cy="5256584"/>
          </a:xfrm>
        </p:grpSpPr>
        <p:grpSp>
          <p:nvGrpSpPr>
            <p:cNvPr id="2" name="Group 1"/>
            <p:cNvGrpSpPr/>
            <p:nvPr/>
          </p:nvGrpSpPr>
          <p:grpSpPr>
            <a:xfrm>
              <a:off x="2754560" y="1492444"/>
              <a:ext cx="3689648" cy="5104908"/>
              <a:chOff x="2699792" y="836712"/>
              <a:chExt cx="3689648" cy="5104908"/>
            </a:xfrm>
          </p:grpSpPr>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836712"/>
                <a:ext cx="2520280" cy="5104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descr="magnifing glass.jpg"/>
              <p:cNvPicPr>
                <a:picLocks noChangeAspect="1"/>
              </p:cNvPicPr>
              <p:nvPr/>
            </p:nvPicPr>
            <p:blipFill>
              <a:blip r:embed="rId4" cstate="print"/>
              <a:stretch>
                <a:fillRect/>
              </a:stretch>
            </p:blipFill>
            <p:spPr>
              <a:xfrm>
                <a:off x="4103440" y="3717032"/>
                <a:ext cx="2286000" cy="1847850"/>
              </a:xfrm>
              <a:prstGeom prst="rect">
                <a:avLst/>
              </a:prstGeom>
            </p:spPr>
          </p:pic>
        </p:grpSp>
        <p:sp>
          <p:nvSpPr>
            <p:cNvPr id="9" name="Rectangle 8"/>
            <p:cNvSpPr/>
            <p:nvPr/>
          </p:nvSpPr>
          <p:spPr>
            <a:xfrm>
              <a:off x="3635896" y="1340768"/>
              <a:ext cx="864096"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5157713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5805264"/>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0" y="0"/>
            <a:ext cx="9144000" cy="1124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p:cNvSpPr/>
          <p:nvPr/>
        </p:nvSpPr>
        <p:spPr>
          <a:xfrm>
            <a:off x="0" y="116632"/>
            <a:ext cx="9144000" cy="105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smtClean="0">
                <a:solidFill>
                  <a:srgbClr val="000000"/>
                </a:solidFill>
                <a:latin typeface="+mj-lt"/>
              </a:rPr>
              <a:t>Water isolates and patient isolates are indistinguishable by SNP typing</a:t>
            </a:r>
            <a:endParaRPr lang="en-GB" sz="2800" dirty="0">
              <a:solidFill>
                <a:srgbClr val="000000"/>
              </a:solidFill>
              <a:latin typeface="+mj-lt"/>
            </a:endParaRPr>
          </a:p>
        </p:txBody>
      </p:sp>
      <p:pic>
        <p:nvPicPr>
          <p:cNvPr id="2" name="Picture 1"/>
          <p:cNvPicPr>
            <a:picLocks noChangeAspect="1"/>
          </p:cNvPicPr>
          <p:nvPr/>
        </p:nvPicPr>
        <p:blipFill>
          <a:blip r:embed="rId3"/>
          <a:stretch>
            <a:fillRect/>
          </a:stretch>
        </p:blipFill>
        <p:spPr>
          <a:xfrm>
            <a:off x="0" y="1412778"/>
            <a:ext cx="9144000" cy="6098685"/>
          </a:xfrm>
          <a:prstGeom prst="rect">
            <a:avLst/>
          </a:prstGeom>
        </p:spPr>
      </p:pic>
    </p:spTree>
    <p:extLst>
      <p:ext uri="{BB962C8B-B14F-4D97-AF65-F5344CB8AC3E}">
        <p14:creationId xmlns:p14="http://schemas.microsoft.com/office/powerpoint/2010/main" val="142470518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28445623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Metagenomics</a:t>
            </a:r>
            <a:r>
              <a:rPr lang="en-US" dirty="0" smtClean="0"/>
              <a:t> protocol</a:t>
            </a:r>
            <a:endParaRPr lang="en-US" dirty="0"/>
          </a:p>
        </p:txBody>
      </p:sp>
      <p:sp>
        <p:nvSpPr>
          <p:cNvPr id="3" name="Content Placeholder 2"/>
          <p:cNvSpPr>
            <a:spLocks noGrp="1"/>
          </p:cNvSpPr>
          <p:nvPr>
            <p:ph idx="1"/>
          </p:nvPr>
        </p:nvSpPr>
        <p:spPr/>
        <p:txBody>
          <a:bodyPr/>
          <a:lstStyle/>
          <a:p>
            <a:r>
              <a:rPr lang="en-US" dirty="0" err="1" smtClean="0"/>
              <a:t>Nextera</a:t>
            </a:r>
            <a:r>
              <a:rPr lang="en-US" dirty="0" smtClean="0"/>
              <a:t> XT protocol NOT according to manufacturer’s protocols</a:t>
            </a:r>
          </a:p>
          <a:p>
            <a:r>
              <a:rPr lang="en-US" dirty="0" smtClean="0"/>
              <a:t>&lt;1ng DNA input</a:t>
            </a:r>
          </a:p>
          <a:p>
            <a:r>
              <a:rPr lang="en-US" dirty="0" smtClean="0"/>
              <a:t>1 </a:t>
            </a:r>
            <a:r>
              <a:rPr lang="en-US" dirty="0" err="1" smtClean="0"/>
              <a:t>MiSeq</a:t>
            </a:r>
            <a:r>
              <a:rPr lang="en-US" dirty="0" smtClean="0"/>
              <a:t> run (</a:t>
            </a:r>
            <a:r>
              <a:rPr lang="en-US" dirty="0" smtClean="0"/>
              <a:t>V3, 2x300)</a:t>
            </a:r>
            <a:endParaRPr lang="en-US" dirty="0" smtClean="0"/>
          </a:p>
          <a:p>
            <a:r>
              <a:rPr lang="en-US" dirty="0" smtClean="0"/>
              <a:t>Short fragments returned</a:t>
            </a:r>
            <a:endParaRPr lang="en-US" dirty="0"/>
          </a:p>
          <a:p>
            <a:r>
              <a:rPr lang="en-US" i="1" dirty="0" smtClean="0"/>
              <a:t>P. </a:t>
            </a:r>
            <a:r>
              <a:rPr lang="en-US" i="1" dirty="0" err="1" smtClean="0"/>
              <a:t>aeruginosa</a:t>
            </a:r>
            <a:r>
              <a:rPr lang="en-US" i="1" dirty="0" smtClean="0"/>
              <a:t> </a:t>
            </a:r>
            <a:r>
              <a:rPr lang="en-US" dirty="0" smtClean="0"/>
              <a:t>at ~5x coverage</a:t>
            </a:r>
            <a:endParaRPr lang="en-US" dirty="0"/>
          </a:p>
        </p:txBody>
      </p:sp>
    </p:spTree>
    <p:extLst>
      <p:ext uri="{BB962C8B-B14F-4D97-AF65-F5344CB8AC3E}">
        <p14:creationId xmlns:p14="http://schemas.microsoft.com/office/powerpoint/2010/main" val="14638531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to reference genome</a:t>
            </a:r>
            <a:endParaRPr lang="en-US" dirty="0"/>
          </a:p>
        </p:txBody>
      </p:sp>
      <p:pic>
        <p:nvPicPr>
          <p:cNvPr id="4" name="Picture 3"/>
          <p:cNvPicPr>
            <a:picLocks noChangeAspect="1"/>
          </p:cNvPicPr>
          <p:nvPr/>
        </p:nvPicPr>
        <p:blipFill>
          <a:blip r:embed="rId2"/>
          <a:stretch>
            <a:fillRect/>
          </a:stretch>
        </p:blipFill>
        <p:spPr>
          <a:xfrm>
            <a:off x="0" y="2185971"/>
            <a:ext cx="9144000" cy="1241461"/>
          </a:xfrm>
          <a:prstGeom prst="rect">
            <a:avLst/>
          </a:prstGeom>
        </p:spPr>
      </p:pic>
    </p:spTree>
    <p:extLst>
      <p:ext uri="{BB962C8B-B14F-4D97-AF65-F5344CB8AC3E}">
        <p14:creationId xmlns:p14="http://schemas.microsoft.com/office/powerpoint/2010/main" val="11968532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767992"/>
            <a:ext cx="9144000" cy="3833745"/>
          </a:xfrm>
          <a:prstGeom prst="rect">
            <a:avLst/>
          </a:prstGeom>
        </p:spPr>
      </p:pic>
    </p:spTree>
    <p:extLst>
      <p:ext uri="{BB962C8B-B14F-4D97-AF65-F5344CB8AC3E}">
        <p14:creationId xmlns:p14="http://schemas.microsoft.com/office/powerpoint/2010/main" val="12999536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SNP typing pipeline</a:t>
            </a:r>
            <a:endParaRPr lang="en-US" dirty="0"/>
          </a:p>
        </p:txBody>
      </p:sp>
      <p:sp>
        <p:nvSpPr>
          <p:cNvPr id="3" name="Content Placeholder 2"/>
          <p:cNvSpPr>
            <a:spLocks noGrp="1"/>
          </p:cNvSpPr>
          <p:nvPr>
            <p:ph idx="1"/>
          </p:nvPr>
        </p:nvSpPr>
        <p:spPr/>
        <p:txBody>
          <a:bodyPr/>
          <a:lstStyle/>
          <a:p>
            <a:r>
              <a:rPr lang="en-US" dirty="0" smtClean="0"/>
              <a:t>Alignment of complete genomes to reference</a:t>
            </a:r>
          </a:p>
          <a:p>
            <a:r>
              <a:rPr lang="en-US" dirty="0" smtClean="0"/>
              <a:t>Trusted set of high quality SNPs</a:t>
            </a:r>
          </a:p>
          <a:p>
            <a:r>
              <a:rPr lang="en-US" dirty="0" smtClean="0"/>
              <a:t>ML tree (</a:t>
            </a:r>
            <a:r>
              <a:rPr lang="en-US" dirty="0" err="1" smtClean="0"/>
              <a:t>FastTree</a:t>
            </a:r>
            <a:r>
              <a:rPr lang="en-US" dirty="0" smtClean="0"/>
              <a:t>)</a:t>
            </a:r>
          </a:p>
          <a:p>
            <a:r>
              <a:rPr lang="en-US" dirty="0" smtClean="0"/>
              <a:t>Call variants from low coverage data</a:t>
            </a:r>
          </a:p>
          <a:p>
            <a:r>
              <a:rPr lang="en-US" dirty="0" smtClean="0"/>
              <a:t>Place on reference tree with </a:t>
            </a:r>
            <a:r>
              <a:rPr lang="en-US" dirty="0" err="1" smtClean="0"/>
              <a:t>pplacer</a:t>
            </a:r>
            <a:endParaRPr lang="en-US" dirty="0"/>
          </a:p>
        </p:txBody>
      </p:sp>
    </p:spTree>
    <p:extLst>
      <p:ext uri="{BB962C8B-B14F-4D97-AF65-F5344CB8AC3E}">
        <p14:creationId xmlns:p14="http://schemas.microsoft.com/office/powerpoint/2010/main" val="210487988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7838" y="1177231"/>
            <a:ext cx="2141649" cy="6565847"/>
          </a:xfrm>
          <a:prstGeom prst="rect">
            <a:avLst/>
          </a:prstGeom>
        </p:spPr>
      </p:pic>
      <p:pic>
        <p:nvPicPr>
          <p:cNvPr id="4" name="Picture 3"/>
          <p:cNvPicPr>
            <a:picLocks noChangeAspect="1"/>
          </p:cNvPicPr>
          <p:nvPr/>
        </p:nvPicPr>
        <p:blipFill rotWithShape="1">
          <a:blip r:embed="rId2"/>
          <a:srcRect t="87805"/>
          <a:stretch/>
        </p:blipFill>
        <p:spPr>
          <a:xfrm>
            <a:off x="2495196" y="1526628"/>
            <a:ext cx="6648804" cy="2485835"/>
          </a:xfrm>
          <a:prstGeom prst="rect">
            <a:avLst/>
          </a:prstGeom>
        </p:spPr>
      </p:pic>
      <p:sp>
        <p:nvSpPr>
          <p:cNvPr id="5" name="TextBox 4"/>
          <p:cNvSpPr txBox="1"/>
          <p:nvPr/>
        </p:nvSpPr>
        <p:spPr>
          <a:xfrm>
            <a:off x="3526538" y="4054784"/>
            <a:ext cx="4931747" cy="2862322"/>
          </a:xfrm>
          <a:prstGeom prst="rect">
            <a:avLst/>
          </a:prstGeom>
          <a:noFill/>
        </p:spPr>
        <p:txBody>
          <a:bodyPr wrap="square" rtlCol="0">
            <a:spAutoFit/>
          </a:bodyPr>
          <a:lstStyle/>
          <a:p>
            <a:pPr marL="285750" indent="-285750">
              <a:buFont typeface="Arial"/>
              <a:buChar char="•"/>
            </a:pPr>
            <a:r>
              <a:rPr lang="en-US" sz="3600" dirty="0"/>
              <a:t>967 Shower BCU 9</a:t>
            </a:r>
          </a:p>
          <a:p>
            <a:pPr marL="285750" indent="-285750">
              <a:buFont typeface="Arial"/>
              <a:buChar char="•"/>
            </a:pPr>
            <a:r>
              <a:rPr lang="en-US" sz="3600" dirty="0"/>
              <a:t>1052 Shower BCU 9</a:t>
            </a:r>
          </a:p>
          <a:p>
            <a:pPr marL="285750" indent="-285750">
              <a:buFont typeface="Arial"/>
              <a:buChar char="•"/>
            </a:pPr>
            <a:r>
              <a:rPr lang="en-US" sz="3600" dirty="0"/>
              <a:t>992 Tap BCU 9</a:t>
            </a:r>
          </a:p>
          <a:p>
            <a:pPr marL="285750" indent="-285750">
              <a:buFont typeface="Arial"/>
              <a:buChar char="•"/>
            </a:pPr>
            <a:r>
              <a:rPr lang="en-US" sz="3600" dirty="0"/>
              <a:t>993 Shower BCU 9</a:t>
            </a:r>
          </a:p>
          <a:p>
            <a:pPr marL="285750" indent="-285750">
              <a:buFont typeface="Arial"/>
              <a:buChar char="•"/>
            </a:pPr>
            <a:r>
              <a:rPr lang="en-US" sz="3600" dirty="0"/>
              <a:t>994 Shower BCU 9</a:t>
            </a:r>
          </a:p>
        </p:txBody>
      </p:sp>
      <p:sp>
        <p:nvSpPr>
          <p:cNvPr id="7" name="Title 1"/>
          <p:cNvSpPr txBox="1">
            <a:spLocks/>
          </p:cNvSpPr>
          <p:nvPr/>
        </p:nvSpPr>
        <p:spPr>
          <a:xfrm>
            <a:off x="446856" y="263552"/>
            <a:ext cx="8229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smtClean="0">
                <a:solidFill>
                  <a:srgbClr val="FFFFFF"/>
                </a:solidFill>
              </a:rPr>
              <a:t>SNP typing from </a:t>
            </a:r>
            <a:r>
              <a:rPr lang="en-GB" dirty="0" err="1" smtClean="0">
                <a:solidFill>
                  <a:srgbClr val="FFFFFF"/>
                </a:solidFill>
              </a:rPr>
              <a:t>metagenomes</a:t>
            </a:r>
            <a:endParaRPr lang="en-GB" dirty="0">
              <a:solidFill>
                <a:srgbClr val="FFFFFF"/>
              </a:solidFill>
            </a:endParaRPr>
          </a:p>
        </p:txBody>
      </p:sp>
    </p:spTree>
    <p:extLst>
      <p:ext uri="{BB962C8B-B14F-4D97-AF65-F5344CB8AC3E}">
        <p14:creationId xmlns:p14="http://schemas.microsoft.com/office/powerpoint/2010/main" val="208081155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16S </a:t>
            </a:r>
            <a:r>
              <a:rPr lang="en-US" dirty="0" err="1" smtClean="0"/>
              <a:t>vs</a:t>
            </a:r>
            <a:r>
              <a:rPr lang="en-US" dirty="0" smtClean="0"/>
              <a:t> </a:t>
            </a:r>
            <a:r>
              <a:rPr lang="en-US" dirty="0" err="1" smtClean="0"/>
              <a:t>metagenomics</a:t>
            </a:r>
            <a:endParaRPr lang="en-US" dirty="0"/>
          </a:p>
        </p:txBody>
      </p:sp>
      <p:sp>
        <p:nvSpPr>
          <p:cNvPr id="3" name="Content Placeholder 2"/>
          <p:cNvSpPr>
            <a:spLocks noGrp="1"/>
          </p:cNvSpPr>
          <p:nvPr>
            <p:ph idx="1"/>
          </p:nvPr>
        </p:nvSpPr>
        <p:spPr>
          <a:xfrm>
            <a:off x="457201" y="1600202"/>
            <a:ext cx="4122606" cy="4525963"/>
          </a:xfrm>
        </p:spPr>
        <p:txBody>
          <a:bodyPr>
            <a:normAutofit fontScale="85000" lnSpcReduction="20000"/>
          </a:bodyPr>
          <a:lstStyle/>
          <a:p>
            <a:r>
              <a:rPr lang="en-US" dirty="0" smtClean="0"/>
              <a:t>Cheap</a:t>
            </a:r>
          </a:p>
          <a:p>
            <a:r>
              <a:rPr lang="en-US" dirty="0" smtClean="0"/>
              <a:t>Targets single marker gene</a:t>
            </a:r>
          </a:p>
          <a:p>
            <a:r>
              <a:rPr lang="en-US" dirty="0" smtClean="0"/>
              <a:t>Limited to bacteria</a:t>
            </a:r>
          </a:p>
          <a:p>
            <a:r>
              <a:rPr lang="en-US" dirty="0" smtClean="0"/>
              <a:t>Relatively easy to </a:t>
            </a:r>
            <a:r>
              <a:rPr lang="en-US" dirty="0" err="1" smtClean="0"/>
              <a:t>analyse</a:t>
            </a:r>
            <a:endParaRPr lang="en-US" dirty="0" smtClean="0"/>
          </a:p>
          <a:p>
            <a:r>
              <a:rPr lang="en-US" dirty="0" smtClean="0"/>
              <a:t>Lots of known biases</a:t>
            </a:r>
          </a:p>
          <a:p>
            <a:r>
              <a:rPr lang="en-US" dirty="0" smtClean="0"/>
              <a:t>Taxonomic assignment at species level problematic</a:t>
            </a:r>
          </a:p>
          <a:p>
            <a:r>
              <a:rPr lang="en-US" dirty="0" smtClean="0"/>
              <a:t>Function can only be inferred, not detected</a:t>
            </a:r>
          </a:p>
          <a:p>
            <a:r>
              <a:rPr lang="en-US" dirty="0" smtClean="0"/>
              <a:t>Goes deeper</a:t>
            </a:r>
            <a:endParaRPr lang="en-US" dirty="0"/>
          </a:p>
        </p:txBody>
      </p:sp>
      <p:sp>
        <p:nvSpPr>
          <p:cNvPr id="4" name="Content Placeholder 2"/>
          <p:cNvSpPr txBox="1">
            <a:spLocks/>
          </p:cNvSpPr>
          <p:nvPr/>
        </p:nvSpPr>
        <p:spPr>
          <a:xfrm>
            <a:off x="4732206" y="1600202"/>
            <a:ext cx="4122606" cy="4525963"/>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Expensive</a:t>
            </a:r>
          </a:p>
          <a:p>
            <a:r>
              <a:rPr lang="en-US" dirty="0" smtClean="0"/>
              <a:t>In theory can detect anything</a:t>
            </a:r>
          </a:p>
          <a:p>
            <a:r>
              <a:rPr lang="en-US" dirty="0" smtClean="0"/>
              <a:t>Harder to </a:t>
            </a:r>
            <a:r>
              <a:rPr lang="en-US" dirty="0" err="1" smtClean="0"/>
              <a:t>analyse</a:t>
            </a:r>
            <a:endParaRPr lang="en-US" dirty="0" smtClean="0"/>
          </a:p>
          <a:p>
            <a:r>
              <a:rPr lang="en-US" dirty="0" smtClean="0"/>
              <a:t>Fewer biases (?)</a:t>
            </a:r>
          </a:p>
          <a:p>
            <a:r>
              <a:rPr lang="en-US" dirty="0" smtClean="0"/>
              <a:t>Function information directly accessible</a:t>
            </a:r>
          </a:p>
          <a:p>
            <a:r>
              <a:rPr lang="en-US" dirty="0" smtClean="0"/>
              <a:t>Strain-level information</a:t>
            </a:r>
          </a:p>
          <a:p>
            <a:r>
              <a:rPr lang="en-US" dirty="0" smtClean="0"/>
              <a:t>Shallower</a:t>
            </a:r>
            <a:endParaRPr lang="en-US" dirty="0"/>
          </a:p>
        </p:txBody>
      </p:sp>
    </p:spTree>
    <p:extLst>
      <p:ext uri="{BB962C8B-B14F-4D97-AF65-F5344CB8AC3E}">
        <p14:creationId xmlns:p14="http://schemas.microsoft.com/office/powerpoint/2010/main" val="2970103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50800"/>
            <a:ext cx="9144000" cy="6731282"/>
          </a:xfrm>
          <a:prstGeom prst="rect">
            <a:avLst/>
          </a:prstGeom>
        </p:spPr>
      </p:pic>
      <p:pic>
        <p:nvPicPr>
          <p:cNvPr id="4" name="Picture 3"/>
          <p:cNvPicPr>
            <a:picLocks noChangeAspect="1"/>
          </p:cNvPicPr>
          <p:nvPr/>
        </p:nvPicPr>
        <p:blipFill rotWithShape="1">
          <a:blip r:embed="rId3"/>
          <a:srcRect l="24715" t="28531" r="14063" b="28012"/>
          <a:stretch/>
        </p:blipFill>
        <p:spPr>
          <a:xfrm>
            <a:off x="4745215" y="3507646"/>
            <a:ext cx="4198627" cy="2980331"/>
          </a:xfrm>
          <a:prstGeom prst="rect">
            <a:avLst/>
          </a:prstGeom>
        </p:spPr>
      </p:pic>
    </p:spTree>
    <p:extLst>
      <p:ext uri="{BB962C8B-B14F-4D97-AF65-F5344CB8AC3E}">
        <p14:creationId xmlns:p14="http://schemas.microsoft.com/office/powerpoint/2010/main" val="4381748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German </a:t>
            </a:r>
            <a:r>
              <a:rPr lang="en-GB" i="1" dirty="0" smtClean="0"/>
              <a:t>E. coli </a:t>
            </a:r>
            <a:r>
              <a:rPr lang="en-GB" dirty="0" smtClean="0"/>
              <a:t>O104:H4 outbreak</a:t>
            </a:r>
            <a:br>
              <a:rPr lang="en-GB" dirty="0" smtClean="0"/>
            </a:br>
            <a:r>
              <a:rPr lang="en-GB" dirty="0" smtClean="0"/>
              <a:t>aka </a:t>
            </a:r>
            <a:r>
              <a:rPr lang="en-GB" b="1" dirty="0" smtClean="0"/>
              <a:t>SPROUTBREAK</a:t>
            </a:r>
            <a:endParaRPr lang="en-GB" b="1" dirty="0"/>
          </a:p>
        </p:txBody>
      </p:sp>
      <p:sp>
        <p:nvSpPr>
          <p:cNvPr id="3" name="Content Placeholder 2"/>
          <p:cNvSpPr>
            <a:spLocks noGrp="1"/>
          </p:cNvSpPr>
          <p:nvPr>
            <p:ph idx="1"/>
          </p:nvPr>
        </p:nvSpPr>
        <p:spPr>
          <a:xfrm>
            <a:off x="457201" y="1816227"/>
            <a:ext cx="8291264" cy="4925143"/>
          </a:xfrm>
        </p:spPr>
        <p:txBody>
          <a:bodyPr/>
          <a:lstStyle/>
          <a:p>
            <a:r>
              <a:rPr lang="en-GB" dirty="0" smtClean="0"/>
              <a:t>May-July 2011</a:t>
            </a:r>
          </a:p>
          <a:p>
            <a:r>
              <a:rPr lang="en-GB" dirty="0" smtClean="0"/>
              <a:t>&gt;4000 cases, &gt;50 deaths in Germany</a:t>
            </a:r>
          </a:p>
          <a:p>
            <a:r>
              <a:rPr lang="en-GB" dirty="0" smtClean="0"/>
              <a:t>Link to sprouting seeds</a:t>
            </a:r>
          </a:p>
          <a:p>
            <a:r>
              <a:rPr lang="en-GB" dirty="0" smtClean="0"/>
              <a:t>Increased risk of haemolytic-</a:t>
            </a:r>
            <a:r>
              <a:rPr lang="en-GB" dirty="0" err="1" smtClean="0"/>
              <a:t>uraemic</a:t>
            </a:r>
            <a:r>
              <a:rPr lang="en-GB" dirty="0" smtClean="0"/>
              <a:t> syndrome (&gt;25%)</a:t>
            </a:r>
          </a:p>
          <a:p>
            <a:r>
              <a:rPr lang="en-GB" dirty="0" smtClean="0"/>
              <a:t>Females particularly at risk</a:t>
            </a:r>
          </a:p>
          <a:p>
            <a:pPr>
              <a:buNone/>
            </a:pPr>
            <a:endParaRPr lang="en-GB" dirty="0" smtClean="0"/>
          </a:p>
        </p:txBody>
      </p:sp>
      <p:pic>
        <p:nvPicPr>
          <p:cNvPr id="46084" name="Picture 4" descr="http://static3.depositphotos.com/1007535/226/i/450/dep_2267096-Fresh-Bean-Sprouts.jpg"/>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5292080" y="3573016"/>
            <a:ext cx="4104456" cy="2736304"/>
          </a:xfrm>
          <a:prstGeom prst="rect">
            <a:avLst/>
          </a:prstGeom>
          <a:noFill/>
        </p:spPr>
      </p:pic>
    </p:spTree>
    <p:extLst>
      <p:ext uri="{BB962C8B-B14F-4D97-AF65-F5344CB8AC3E}">
        <p14:creationId xmlns:p14="http://schemas.microsoft.com/office/powerpoint/2010/main" val="2948911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Crowd-sourcing the genome</a:t>
            </a:r>
            <a:endParaRPr lang="en-GB" dirty="0"/>
          </a:p>
        </p:txBody>
      </p:sp>
      <p:pic>
        <p:nvPicPr>
          <p:cNvPr id="6" name="Picture 5" descr="crowdsourcing2.PNG"/>
          <p:cNvPicPr>
            <a:picLocks noChangeAspect="1"/>
          </p:cNvPicPr>
          <p:nvPr/>
        </p:nvPicPr>
        <p:blipFill>
          <a:blip r:embed="rId2" cstate="print"/>
          <a:stretch>
            <a:fillRect/>
          </a:stretch>
        </p:blipFill>
        <p:spPr>
          <a:xfrm>
            <a:off x="27302" y="1651000"/>
            <a:ext cx="9116698" cy="4448796"/>
          </a:xfrm>
          <a:prstGeom prst="rect">
            <a:avLst/>
          </a:prstGeom>
        </p:spPr>
      </p:pic>
    </p:spTree>
    <p:extLst>
      <p:ext uri="{BB962C8B-B14F-4D97-AF65-F5344CB8AC3E}">
        <p14:creationId xmlns:p14="http://schemas.microsoft.com/office/powerpoint/2010/main" val="29866015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Title 1"/>
          <p:cNvSpPr>
            <a:spLocks noGrp="1"/>
          </p:cNvSpPr>
          <p:nvPr>
            <p:ph type="title"/>
          </p:nvPr>
        </p:nvSpPr>
        <p:spPr/>
        <p:txBody>
          <a:bodyPr lIns="82296" tIns="41148" rIns="82296" bIns="41148"/>
          <a:lstStyle/>
          <a:p>
            <a:pPr eaLnBrk="1" hangingPunct="1"/>
            <a:r>
              <a:rPr lang="en-GB" smtClean="0"/>
              <a:t>Crowd-sourcing the genome</a:t>
            </a:r>
          </a:p>
        </p:txBody>
      </p:sp>
      <p:pic>
        <p:nvPicPr>
          <p:cNvPr id="7" name="Picture 6" descr="mike.PNG"/>
          <p:cNvPicPr>
            <a:picLocks noChangeAspect="1"/>
          </p:cNvPicPr>
          <p:nvPr/>
        </p:nvPicPr>
        <p:blipFill>
          <a:blip r:embed="rId2"/>
          <a:srcRect/>
          <a:stretch>
            <a:fillRect/>
          </a:stretch>
        </p:blipFill>
        <p:spPr bwMode="auto">
          <a:xfrm>
            <a:off x="1005842" y="1508760"/>
            <a:ext cx="6897687" cy="44386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3"/>
          <a:stretch>
            <a:fillRect/>
          </a:stretch>
        </p:blipFill>
        <p:spPr>
          <a:xfrm>
            <a:off x="7315202" y="274322"/>
            <a:ext cx="1224665" cy="151670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5532167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4306" name="Picture 4" descr="crowdsourcing1.PNG"/>
          <p:cNvPicPr>
            <a:picLocks noChangeAspect="1"/>
          </p:cNvPicPr>
          <p:nvPr/>
        </p:nvPicPr>
        <p:blipFill>
          <a:blip r:embed="rId2"/>
          <a:srcRect/>
          <a:stretch>
            <a:fillRect/>
          </a:stretch>
        </p:blipFill>
        <p:spPr bwMode="auto">
          <a:xfrm>
            <a:off x="525780" y="137160"/>
            <a:ext cx="4936332" cy="6240780"/>
          </a:xfrm>
          <a:prstGeom prst="rect">
            <a:avLst/>
          </a:prstGeom>
          <a:noFill/>
          <a:ln w="9525">
            <a:noFill/>
            <a:miter lim="800000"/>
            <a:headEnd/>
            <a:tailEnd/>
          </a:ln>
        </p:spPr>
      </p:pic>
      <p:pic>
        <p:nvPicPr>
          <p:cNvPr id="354307" name="Picture 8"/>
          <p:cNvPicPr>
            <a:picLocks noChangeAspect="1"/>
          </p:cNvPicPr>
          <p:nvPr/>
        </p:nvPicPr>
        <p:blipFill>
          <a:blip r:embed="rId3"/>
          <a:srcRect/>
          <a:stretch>
            <a:fillRect/>
          </a:stretch>
        </p:blipFill>
        <p:spPr bwMode="auto">
          <a:xfrm>
            <a:off x="4914900" y="480060"/>
            <a:ext cx="4229100" cy="1554480"/>
          </a:xfrm>
          <a:prstGeom prst="rect">
            <a:avLst/>
          </a:prstGeom>
          <a:noFill/>
          <a:ln w="9525">
            <a:noFill/>
            <a:miter lim="800000"/>
            <a:headEnd/>
            <a:tailEnd/>
          </a:ln>
        </p:spPr>
      </p:pic>
      <p:pic>
        <p:nvPicPr>
          <p:cNvPr id="354308" name="Picture 9"/>
          <p:cNvPicPr>
            <a:picLocks noChangeAspect="1"/>
          </p:cNvPicPr>
          <p:nvPr/>
        </p:nvPicPr>
        <p:blipFill>
          <a:blip r:embed="rId4"/>
          <a:srcRect/>
          <a:stretch>
            <a:fillRect/>
          </a:stretch>
        </p:blipFill>
        <p:spPr bwMode="auto">
          <a:xfrm>
            <a:off x="5669280" y="1851660"/>
            <a:ext cx="2960370" cy="2217420"/>
          </a:xfrm>
          <a:prstGeom prst="rect">
            <a:avLst/>
          </a:prstGeom>
          <a:noFill/>
          <a:ln w="9525">
            <a:noFill/>
            <a:miter lim="800000"/>
            <a:headEnd/>
            <a:tailEnd/>
          </a:ln>
        </p:spPr>
      </p:pic>
      <p:pic>
        <p:nvPicPr>
          <p:cNvPr id="354309" name="Picture 10"/>
          <p:cNvPicPr>
            <a:picLocks noChangeAspect="1"/>
          </p:cNvPicPr>
          <p:nvPr/>
        </p:nvPicPr>
        <p:blipFill>
          <a:blip r:embed="rId5"/>
          <a:srcRect/>
          <a:stretch>
            <a:fillRect/>
          </a:stretch>
        </p:blipFill>
        <p:spPr bwMode="auto">
          <a:xfrm>
            <a:off x="6286500" y="4114800"/>
            <a:ext cx="1987392" cy="1488758"/>
          </a:xfrm>
          <a:prstGeom prst="rect">
            <a:avLst/>
          </a:prstGeom>
          <a:noFill/>
          <a:ln w="9525">
            <a:noFill/>
            <a:miter lim="800000"/>
            <a:headEnd/>
            <a:tailEnd/>
          </a:ln>
        </p:spPr>
      </p:pic>
    </p:spTree>
    <p:extLst>
      <p:ext uri="{BB962C8B-B14F-4D97-AF65-F5344CB8AC3E}">
        <p14:creationId xmlns:p14="http://schemas.microsoft.com/office/powerpoint/2010/main" val="22696685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3531087886"/>
              </p:ext>
            </p:extLst>
          </p:nvPr>
        </p:nvGraphicFramePr>
        <p:xfrm>
          <a:off x="0" y="1268760"/>
          <a:ext cx="9144000" cy="504056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827584" y="4653136"/>
            <a:ext cx="1584176" cy="400110"/>
          </a:xfrm>
          <a:prstGeom prst="rect">
            <a:avLst/>
          </a:prstGeom>
          <a:noFill/>
        </p:spPr>
        <p:txBody>
          <a:bodyPr wrap="square" rtlCol="0">
            <a:spAutoFit/>
          </a:bodyPr>
          <a:lstStyle/>
          <a:p>
            <a:r>
              <a:rPr lang="en-GB" sz="2000" b="1" dirty="0" smtClean="0"/>
              <a:t>Assembly</a:t>
            </a:r>
            <a:endParaRPr lang="en-GB" sz="2000" b="1" dirty="0"/>
          </a:p>
        </p:txBody>
      </p:sp>
      <p:sp>
        <p:nvSpPr>
          <p:cNvPr id="9" name="TextBox 8"/>
          <p:cNvSpPr txBox="1"/>
          <p:nvPr/>
        </p:nvSpPr>
        <p:spPr>
          <a:xfrm>
            <a:off x="1763688" y="1772818"/>
            <a:ext cx="1944216" cy="461665"/>
          </a:xfrm>
          <a:prstGeom prst="rect">
            <a:avLst/>
          </a:prstGeom>
          <a:noFill/>
        </p:spPr>
        <p:txBody>
          <a:bodyPr wrap="square" rtlCol="0">
            <a:spAutoFit/>
          </a:bodyPr>
          <a:lstStyle/>
          <a:p>
            <a:r>
              <a:rPr lang="en-GB" sz="2400" b="1" dirty="0" smtClean="0"/>
              <a:t>AAF cluster</a:t>
            </a:r>
            <a:endParaRPr lang="en-GB" sz="2400" b="1" dirty="0"/>
          </a:p>
        </p:txBody>
      </p:sp>
      <p:sp>
        <p:nvSpPr>
          <p:cNvPr id="10" name="Title 1"/>
          <p:cNvSpPr>
            <a:spLocks noGrp="1"/>
          </p:cNvSpPr>
          <p:nvPr>
            <p:ph type="title"/>
          </p:nvPr>
        </p:nvSpPr>
        <p:spPr/>
        <p:txBody>
          <a:bodyPr/>
          <a:lstStyle/>
          <a:p>
            <a:r>
              <a:rPr lang="en-GB" dirty="0" smtClean="0"/>
              <a:t>Crowd-sourcing the genome</a:t>
            </a:r>
            <a:endParaRPr lang="en-GB" dirty="0"/>
          </a:p>
        </p:txBody>
      </p:sp>
      <p:sp>
        <p:nvSpPr>
          <p:cNvPr id="6" name="TextBox 5"/>
          <p:cNvSpPr txBox="1"/>
          <p:nvPr/>
        </p:nvSpPr>
        <p:spPr>
          <a:xfrm>
            <a:off x="2411760" y="6488668"/>
            <a:ext cx="7992888" cy="369332"/>
          </a:xfrm>
          <a:prstGeom prst="rect">
            <a:avLst/>
          </a:prstGeom>
          <a:noFill/>
        </p:spPr>
        <p:txBody>
          <a:bodyPr wrap="square" rtlCol="0">
            <a:spAutoFit/>
          </a:bodyPr>
          <a:lstStyle/>
          <a:p>
            <a:r>
              <a:rPr lang="en-GB" dirty="0" smtClean="0">
                <a:hlinkClick r:id="rId3"/>
              </a:rPr>
              <a:t>https://github.com/ehec-outbreak-crowdsourced/BGI-data-analysis</a:t>
            </a:r>
            <a:endParaRPr lang="en-GB" dirty="0"/>
          </a:p>
        </p:txBody>
      </p:sp>
      <p:sp>
        <p:nvSpPr>
          <p:cNvPr id="8" name="TextBox 7"/>
          <p:cNvSpPr txBox="1"/>
          <p:nvPr/>
        </p:nvSpPr>
        <p:spPr>
          <a:xfrm>
            <a:off x="3347865" y="4221090"/>
            <a:ext cx="1800200" cy="461665"/>
          </a:xfrm>
          <a:prstGeom prst="rect">
            <a:avLst/>
          </a:prstGeom>
          <a:noFill/>
        </p:spPr>
        <p:txBody>
          <a:bodyPr wrap="square" rtlCol="0">
            <a:spAutoFit/>
          </a:bodyPr>
          <a:lstStyle/>
          <a:p>
            <a:r>
              <a:rPr lang="en-GB" sz="2400" b="1" dirty="0" smtClean="0"/>
              <a:t>PCR</a:t>
            </a:r>
            <a:r>
              <a:rPr lang="en-GB" sz="2400" dirty="0" smtClean="0"/>
              <a:t> </a:t>
            </a:r>
            <a:r>
              <a:rPr lang="en-GB" sz="2400" b="1" dirty="0" smtClean="0"/>
              <a:t>targets</a:t>
            </a:r>
            <a:endParaRPr lang="en-GB" sz="2400" b="1" dirty="0"/>
          </a:p>
        </p:txBody>
      </p:sp>
      <p:sp>
        <p:nvSpPr>
          <p:cNvPr id="11" name="TextBox 10"/>
          <p:cNvSpPr txBox="1"/>
          <p:nvPr/>
        </p:nvSpPr>
        <p:spPr>
          <a:xfrm>
            <a:off x="5940153" y="3789042"/>
            <a:ext cx="2232248" cy="461665"/>
          </a:xfrm>
          <a:prstGeom prst="rect">
            <a:avLst/>
          </a:prstGeom>
          <a:noFill/>
        </p:spPr>
        <p:txBody>
          <a:bodyPr wrap="square" rtlCol="0">
            <a:spAutoFit/>
          </a:bodyPr>
          <a:lstStyle/>
          <a:p>
            <a:r>
              <a:rPr lang="en-GB" sz="2400" b="1" i="1" dirty="0" err="1" smtClean="0"/>
              <a:t>WrbA</a:t>
            </a:r>
            <a:r>
              <a:rPr lang="en-GB" sz="2400" dirty="0" smtClean="0"/>
              <a:t>  </a:t>
            </a:r>
            <a:r>
              <a:rPr lang="en-GB" sz="2400" b="1" dirty="0" smtClean="0"/>
              <a:t>Stx2</a:t>
            </a:r>
            <a:r>
              <a:rPr lang="en-GB" sz="2400" dirty="0" smtClean="0"/>
              <a:t> </a:t>
            </a:r>
            <a:r>
              <a:rPr lang="en-GB" sz="2400" b="1" dirty="0" smtClean="0"/>
              <a:t>site</a:t>
            </a:r>
            <a:endParaRPr lang="en-GB" sz="2400" b="1" dirty="0"/>
          </a:p>
        </p:txBody>
      </p:sp>
    </p:spTree>
    <p:extLst>
      <p:ext uri="{BB962C8B-B14F-4D97-AF65-F5344CB8AC3E}">
        <p14:creationId xmlns:p14="http://schemas.microsoft.com/office/powerpoint/2010/main" val="27902930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enetic_elements.PNG"/>
          <p:cNvPicPr>
            <a:picLocks noChangeAspect="1"/>
          </p:cNvPicPr>
          <p:nvPr/>
        </p:nvPicPr>
        <p:blipFill>
          <a:blip r:embed="rId2" cstate="print"/>
          <a:stretch>
            <a:fillRect/>
          </a:stretch>
        </p:blipFill>
        <p:spPr>
          <a:xfrm>
            <a:off x="0" y="0"/>
            <a:ext cx="8226648" cy="6258948"/>
          </a:xfrm>
          <a:prstGeom prst="rect">
            <a:avLst/>
          </a:prstGeom>
        </p:spPr>
      </p:pic>
      <p:sp>
        <p:nvSpPr>
          <p:cNvPr id="2" name="TextBox 1"/>
          <p:cNvSpPr txBox="1"/>
          <p:nvPr/>
        </p:nvSpPr>
        <p:spPr>
          <a:xfrm>
            <a:off x="3810135" y="6389888"/>
            <a:ext cx="4648105" cy="369332"/>
          </a:xfrm>
          <a:prstGeom prst="rect">
            <a:avLst/>
          </a:prstGeom>
          <a:noFill/>
        </p:spPr>
        <p:txBody>
          <a:bodyPr wrap="square" rtlCol="0">
            <a:spAutoFit/>
          </a:bodyPr>
          <a:lstStyle/>
          <a:p>
            <a:r>
              <a:rPr lang="ro-RO" dirty="0"/>
              <a:t> </a:t>
            </a:r>
            <a:r>
              <a:rPr lang="ro-RO" dirty="0" smtClean="0"/>
              <a:t>Rohde et al. DOI: 10.1056</a:t>
            </a:r>
            <a:r>
              <a:rPr lang="ro-RO" dirty="0"/>
              <a:t>/NEJMoa1107643</a:t>
            </a:r>
            <a:endParaRPr lang="en-US" dirty="0"/>
          </a:p>
        </p:txBody>
      </p:sp>
    </p:spTree>
    <p:extLst>
      <p:ext uri="{BB962C8B-B14F-4D97-AF65-F5344CB8AC3E}">
        <p14:creationId xmlns:p14="http://schemas.microsoft.com/office/powerpoint/2010/main" val="210126148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304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2940" y="104300"/>
            <a:ext cx="8161020" cy="6185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3043" name="Rectangle 2"/>
          <p:cNvSpPr>
            <a:spLocks noChangeArrowheads="1"/>
          </p:cNvSpPr>
          <p:nvPr/>
        </p:nvSpPr>
        <p:spPr bwMode="auto">
          <a:xfrm>
            <a:off x="5052060" y="6377942"/>
            <a:ext cx="3667859"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p>
            <a:r>
              <a:rPr lang="en-US" sz="1600"/>
              <a:t>Frank </a:t>
            </a:r>
            <a:r>
              <a:rPr lang="en-US" sz="1600" i="1"/>
              <a:t>et al </a:t>
            </a:r>
            <a:r>
              <a:rPr lang="en-US" sz="1600"/>
              <a:t>DOI: 10.1056/NEJMoa1106483</a:t>
            </a:r>
          </a:p>
        </p:txBody>
      </p:sp>
      <p:cxnSp>
        <p:nvCxnSpPr>
          <p:cNvPr id="3" name="Straight Arrow Connector 2"/>
          <p:cNvCxnSpPr/>
          <p:nvPr/>
        </p:nvCxnSpPr>
        <p:spPr>
          <a:xfrm>
            <a:off x="6708589" y="2091765"/>
            <a:ext cx="0" cy="14492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946591" y="1449300"/>
            <a:ext cx="2547650" cy="646331"/>
          </a:xfrm>
          <a:prstGeom prst="rect">
            <a:avLst/>
          </a:prstGeom>
          <a:noFill/>
        </p:spPr>
        <p:txBody>
          <a:bodyPr wrap="square" rtlCol="0">
            <a:spAutoFit/>
          </a:bodyPr>
          <a:lstStyle/>
          <a:p>
            <a:r>
              <a:rPr lang="en-US" dirty="0" smtClean="0"/>
              <a:t>Genome data released,</a:t>
            </a:r>
          </a:p>
          <a:p>
            <a:r>
              <a:rPr lang="en-US" dirty="0" smtClean="0"/>
              <a:t>crowd-sourcing begins</a:t>
            </a:r>
            <a:endParaRPr lang="en-US" dirty="0"/>
          </a:p>
        </p:txBody>
      </p:sp>
    </p:spTree>
    <p:extLst>
      <p:ext uri="{BB962C8B-B14F-4D97-AF65-F5344CB8AC3E}">
        <p14:creationId xmlns:p14="http://schemas.microsoft.com/office/powerpoint/2010/main" val="34913222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microbiology?</a:t>
            </a:r>
            <a:endParaRPr lang="en-US" dirty="0"/>
          </a:p>
        </p:txBody>
      </p:sp>
      <p:pic>
        <p:nvPicPr>
          <p:cNvPr id="3" name="Picture 2"/>
          <p:cNvPicPr>
            <a:picLocks noChangeAspect="1"/>
          </p:cNvPicPr>
          <p:nvPr/>
        </p:nvPicPr>
        <p:blipFill>
          <a:blip r:embed="rId2"/>
          <a:stretch>
            <a:fillRect/>
          </a:stretch>
        </p:blipFill>
        <p:spPr>
          <a:xfrm>
            <a:off x="381000" y="1461249"/>
            <a:ext cx="8534400" cy="3927941"/>
          </a:xfrm>
          <a:prstGeom prst="roundRect">
            <a:avLst>
              <a:gd name="adj" fmla="val 4167"/>
            </a:avLst>
          </a:prstGeom>
          <a:solidFill>
            <a:srgbClr val="FFFFFF"/>
          </a:solidFill>
          <a:ln w="6350" cap="sq" cmpd="sng" algn="ctr">
            <a:solidFill>
              <a:srgbClr val="292929"/>
            </a:solidFill>
            <a:prstDash val="solid"/>
            <a:miter lim="800000"/>
            <a:headEnd type="none" w="med" len="med"/>
            <a:tailEnd type="none" w="med" len="med"/>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p:cNvSpPr txBox="1"/>
          <p:nvPr/>
        </p:nvSpPr>
        <p:spPr>
          <a:xfrm>
            <a:off x="2286002" y="2151529"/>
            <a:ext cx="821765" cy="2646878"/>
          </a:xfrm>
          <a:prstGeom prst="rect">
            <a:avLst/>
          </a:prstGeom>
          <a:noFill/>
        </p:spPr>
        <p:txBody>
          <a:bodyPr wrap="square" lIns="91439" tIns="45719" rIns="91439" bIns="45719" rtlCol="0">
            <a:spAutoFit/>
          </a:bodyPr>
          <a:lstStyle/>
          <a:p>
            <a:r>
              <a:rPr lang="en-US" sz="16600" dirty="0">
                <a:solidFill>
                  <a:srgbClr val="FF0000"/>
                </a:solidFill>
              </a:rPr>
              <a:t>?</a:t>
            </a:r>
          </a:p>
        </p:txBody>
      </p:sp>
    </p:spTree>
    <p:extLst>
      <p:ext uri="{BB962C8B-B14F-4D97-AF65-F5344CB8AC3E}">
        <p14:creationId xmlns:p14="http://schemas.microsoft.com/office/powerpoint/2010/main" val="38721338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srcRect/>
          <a:stretch>
            <a:fillRect/>
          </a:stretch>
        </p:blipFill>
        <p:spPr bwMode="auto">
          <a:xfrm>
            <a:off x="75061" y="1412776"/>
            <a:ext cx="4352925" cy="4627563"/>
          </a:xfrm>
          <a:prstGeom prst="rect">
            <a:avLst/>
          </a:prstGeom>
          <a:noFill/>
          <a:ln w="38100" cap="sq">
            <a:solidFill>
              <a:srgbClr val="000000"/>
            </a:solidFill>
            <a:miter lim="800000"/>
            <a:headEnd/>
            <a:tailEnd/>
          </a:ln>
          <a:effectLst>
            <a:outerShdw dist="38100" dir="2700000" algn="tl" rotWithShape="0">
              <a:srgbClr val="808080">
                <a:alpha val="42999"/>
              </a:srgbClr>
            </a:outerShdw>
          </a:effectLst>
        </p:spPr>
      </p:pic>
      <p:sp>
        <p:nvSpPr>
          <p:cNvPr id="19459" name="Title 2"/>
          <p:cNvSpPr>
            <a:spLocks noGrp="1"/>
          </p:cNvSpPr>
          <p:nvPr>
            <p:ph type="title"/>
          </p:nvPr>
        </p:nvSpPr>
        <p:spPr/>
        <p:txBody>
          <a:bodyPr>
            <a:normAutofit fontScale="90000"/>
          </a:bodyPr>
          <a:lstStyle/>
          <a:p>
            <a:r>
              <a:rPr lang="en-US" sz="3600" dirty="0"/>
              <a:t>Clinical </a:t>
            </a:r>
            <a:r>
              <a:rPr lang="en-US" sz="3600" dirty="0" err="1"/>
              <a:t>metagenomics</a:t>
            </a:r>
            <a:r>
              <a:rPr lang="en-US" sz="3600" dirty="0"/>
              <a:t>:</a:t>
            </a:r>
            <a:br>
              <a:rPr lang="en-US" sz="3600" dirty="0"/>
            </a:br>
            <a:r>
              <a:rPr lang="en-US" sz="3600" dirty="0"/>
              <a:t>Pathogen discovery</a:t>
            </a:r>
          </a:p>
        </p:txBody>
      </p:sp>
      <p:pic>
        <p:nvPicPr>
          <p:cNvPr id="4" name="Picture 3"/>
          <p:cNvPicPr>
            <a:picLocks noChangeAspect="1"/>
          </p:cNvPicPr>
          <p:nvPr/>
        </p:nvPicPr>
        <p:blipFill>
          <a:blip r:embed="rId4" cstate="print"/>
          <a:stretch>
            <a:fillRect/>
          </a:stretch>
        </p:blipFill>
        <p:spPr>
          <a:xfrm>
            <a:off x="4572001" y="1916832"/>
            <a:ext cx="4438069" cy="3744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09700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 </a:t>
            </a:r>
            <a:r>
              <a:rPr lang="en-US" b="1" dirty="0" err="1" smtClean="0"/>
              <a:t>metagenome</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The collection of genomes and genes from the members of a </a:t>
            </a:r>
            <a:r>
              <a:rPr lang="en-US" dirty="0" err="1" smtClean="0"/>
              <a:t>microbiota</a:t>
            </a:r>
            <a:endParaRPr lang="en-US" dirty="0" smtClean="0"/>
          </a:p>
          <a:p>
            <a:endParaRPr lang="en-US" dirty="0"/>
          </a:p>
          <a:p>
            <a:r>
              <a:rPr lang="en-US" dirty="0" err="1" smtClean="0"/>
              <a:t>Microbiota</a:t>
            </a:r>
            <a:r>
              <a:rPr lang="en-US" dirty="0" smtClean="0"/>
              <a:t>: The assemblage of microorganisms present in a defined environment. </a:t>
            </a:r>
          </a:p>
          <a:p>
            <a:endParaRPr lang="en-US" dirty="0"/>
          </a:p>
          <a:p>
            <a:r>
              <a:rPr lang="en-US" dirty="0" err="1" smtClean="0"/>
              <a:t>Microbiome</a:t>
            </a:r>
            <a:r>
              <a:rPr lang="en-US" dirty="0" smtClean="0"/>
              <a:t>: This term refers to the entire habitat, including the microorganisms, their genomes (i.e., genes) and the surrounding environmental conditions.</a:t>
            </a:r>
            <a:endParaRPr lang="en-US" dirty="0"/>
          </a:p>
        </p:txBody>
      </p:sp>
      <p:sp>
        <p:nvSpPr>
          <p:cNvPr id="4" name="Rectangle 3"/>
          <p:cNvSpPr/>
          <p:nvPr/>
        </p:nvSpPr>
        <p:spPr>
          <a:xfrm>
            <a:off x="457201" y="6031549"/>
            <a:ext cx="8397875" cy="646331"/>
          </a:xfrm>
          <a:prstGeom prst="rect">
            <a:avLst/>
          </a:prstGeom>
        </p:spPr>
        <p:txBody>
          <a:bodyPr wrap="square">
            <a:spAutoFit/>
          </a:bodyPr>
          <a:lstStyle/>
          <a:p>
            <a:r>
              <a:rPr lang="en-US" dirty="0" smtClean="0"/>
              <a:t>http://</a:t>
            </a:r>
            <a:r>
              <a:rPr lang="en-US" dirty="0" err="1" smtClean="0"/>
              <a:t>www.allthingsgenomics.com</a:t>
            </a:r>
            <a:r>
              <a:rPr lang="en-US" dirty="0" smtClean="0"/>
              <a:t>/blog/2013/1/11/the-vocabulary-used-to-describe-microbial-communities-microbiome-metagenome-microbiota</a:t>
            </a:r>
            <a:endParaRPr lang="en-US" dirty="0"/>
          </a:p>
        </p:txBody>
      </p:sp>
    </p:spTree>
    <p:extLst>
      <p:ext uri="{BB962C8B-B14F-4D97-AF65-F5344CB8AC3E}">
        <p14:creationId xmlns:p14="http://schemas.microsoft.com/office/powerpoint/2010/main" val="37554314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Diagnostic </a:t>
            </a:r>
            <a:r>
              <a:rPr lang="en-GB" dirty="0" err="1"/>
              <a:t>m</a:t>
            </a:r>
            <a:r>
              <a:rPr lang="en-GB" dirty="0" err="1" smtClean="0"/>
              <a:t>etagenomics</a:t>
            </a:r>
            <a:endParaRPr lang="en-GB" dirty="0"/>
          </a:p>
        </p:txBody>
      </p:sp>
      <p:pic>
        <p:nvPicPr>
          <p:cNvPr id="15362" name="Picture 2" descr="http://farm1.staticflickr.com/22/37617167_86ef86a0f7.jpg"/>
          <p:cNvPicPr>
            <a:picLocks noChangeAspect="1" noChangeArrowheads="1"/>
          </p:cNvPicPr>
          <p:nvPr/>
        </p:nvPicPr>
        <p:blipFill>
          <a:blip r:embed="rId3" cstate="print"/>
          <a:srcRect l="2866" t="4666" r="6568" b="5411"/>
          <a:stretch>
            <a:fillRect/>
          </a:stretch>
        </p:blipFill>
        <p:spPr bwMode="auto">
          <a:xfrm>
            <a:off x="914402" y="1491506"/>
            <a:ext cx="2895601" cy="2332568"/>
          </a:xfrm>
          <a:prstGeom prst="roundRect">
            <a:avLst>
              <a:gd name="adj" fmla="val 8594"/>
            </a:avLst>
          </a:prstGeom>
          <a:ln/>
        </p:spPr>
        <p:style>
          <a:lnRef idx="2">
            <a:schemeClr val="dk1"/>
          </a:lnRef>
          <a:fillRef idx="1">
            <a:schemeClr val="lt1"/>
          </a:fillRef>
          <a:effectRef idx="0">
            <a:schemeClr val="dk1"/>
          </a:effectRef>
          <a:fontRef idx="minor">
            <a:schemeClr val="dk1"/>
          </a:fontRef>
        </p:style>
      </p:pic>
      <p:pic>
        <p:nvPicPr>
          <p:cNvPr id="15364" name="Picture 4" descr="http://www.hoxfulmonsters.com/wp-content/uploads/2008/08/genome.jpg"/>
          <p:cNvPicPr>
            <a:picLocks noChangeAspect="1" noChangeArrowheads="1"/>
          </p:cNvPicPr>
          <p:nvPr/>
        </p:nvPicPr>
        <p:blipFill>
          <a:blip r:embed="rId4" cstate="print"/>
          <a:srcRect/>
          <a:stretch>
            <a:fillRect/>
          </a:stretch>
        </p:blipFill>
        <p:spPr bwMode="auto">
          <a:xfrm>
            <a:off x="5172069" y="1525042"/>
            <a:ext cx="3072341" cy="2304256"/>
          </a:xfrm>
          <a:prstGeom prst="roundRect">
            <a:avLst>
              <a:gd name="adj" fmla="val 8594"/>
            </a:avLst>
          </a:prstGeom>
          <a:ln/>
        </p:spPr>
        <p:style>
          <a:lnRef idx="2">
            <a:schemeClr val="dk1"/>
          </a:lnRef>
          <a:fillRef idx="1">
            <a:schemeClr val="lt1"/>
          </a:fillRef>
          <a:effectRef idx="0">
            <a:schemeClr val="dk1"/>
          </a:effectRef>
          <a:fontRef idx="minor">
            <a:schemeClr val="dk1"/>
          </a:fontRef>
        </p:style>
      </p:pic>
      <p:sp>
        <p:nvSpPr>
          <p:cNvPr id="9" name="Right Arrow 8"/>
          <p:cNvSpPr/>
          <p:nvPr/>
        </p:nvSpPr>
        <p:spPr>
          <a:xfrm>
            <a:off x="3995937" y="2317131"/>
            <a:ext cx="1008112"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a:p>
        </p:txBody>
      </p:sp>
      <p:pic>
        <p:nvPicPr>
          <p:cNvPr id="6" name="Picture 5"/>
          <p:cNvPicPr>
            <a:picLocks noChangeAspect="1"/>
          </p:cNvPicPr>
          <p:nvPr/>
        </p:nvPicPr>
        <p:blipFill rotWithShape="1">
          <a:blip r:embed="rId5"/>
          <a:srcRect l="18219" r="20185"/>
          <a:stretch/>
        </p:blipFill>
        <p:spPr>
          <a:xfrm flipH="1">
            <a:off x="877555" y="4114708"/>
            <a:ext cx="197084" cy="523584"/>
          </a:xfrm>
          <a:prstGeom prst="rect">
            <a:avLst/>
          </a:prstGeom>
        </p:spPr>
      </p:pic>
      <p:pic>
        <p:nvPicPr>
          <p:cNvPr id="7" name="Picture 6"/>
          <p:cNvPicPr>
            <a:picLocks noChangeAspect="1"/>
          </p:cNvPicPr>
          <p:nvPr/>
        </p:nvPicPr>
        <p:blipFill rotWithShape="1">
          <a:blip r:embed="rId5"/>
          <a:srcRect l="18219" r="20185"/>
          <a:stretch/>
        </p:blipFill>
        <p:spPr>
          <a:xfrm flipH="1">
            <a:off x="1178578" y="4114708"/>
            <a:ext cx="197084" cy="523584"/>
          </a:xfrm>
          <a:prstGeom prst="rect">
            <a:avLst/>
          </a:prstGeom>
        </p:spPr>
      </p:pic>
      <p:pic>
        <p:nvPicPr>
          <p:cNvPr id="8" name="Picture 7"/>
          <p:cNvPicPr>
            <a:picLocks noChangeAspect="1"/>
          </p:cNvPicPr>
          <p:nvPr/>
        </p:nvPicPr>
        <p:blipFill rotWithShape="1">
          <a:blip r:embed="rId5"/>
          <a:srcRect l="18219" r="20185"/>
          <a:stretch/>
        </p:blipFill>
        <p:spPr>
          <a:xfrm flipH="1">
            <a:off x="1489339" y="4114708"/>
            <a:ext cx="197084" cy="523584"/>
          </a:xfrm>
          <a:prstGeom prst="rect">
            <a:avLst/>
          </a:prstGeom>
        </p:spPr>
      </p:pic>
      <p:pic>
        <p:nvPicPr>
          <p:cNvPr id="13" name="Picture 12"/>
          <p:cNvPicPr>
            <a:picLocks noChangeAspect="1"/>
          </p:cNvPicPr>
          <p:nvPr/>
        </p:nvPicPr>
        <p:blipFill rotWithShape="1">
          <a:blip r:embed="rId5"/>
          <a:srcRect l="18219" r="20185"/>
          <a:stretch/>
        </p:blipFill>
        <p:spPr>
          <a:xfrm flipH="1">
            <a:off x="1801683" y="4118498"/>
            <a:ext cx="197084" cy="523584"/>
          </a:xfrm>
          <a:prstGeom prst="rect">
            <a:avLst/>
          </a:prstGeom>
        </p:spPr>
      </p:pic>
      <p:pic>
        <p:nvPicPr>
          <p:cNvPr id="14" name="Picture 13"/>
          <p:cNvPicPr>
            <a:picLocks noChangeAspect="1"/>
          </p:cNvPicPr>
          <p:nvPr/>
        </p:nvPicPr>
        <p:blipFill rotWithShape="1">
          <a:blip r:embed="rId5"/>
          <a:srcRect l="18219" r="20185"/>
          <a:stretch/>
        </p:blipFill>
        <p:spPr>
          <a:xfrm flipH="1">
            <a:off x="2116218" y="4118498"/>
            <a:ext cx="197084" cy="523584"/>
          </a:xfrm>
          <a:prstGeom prst="rect">
            <a:avLst/>
          </a:prstGeom>
        </p:spPr>
      </p:pic>
      <p:pic>
        <p:nvPicPr>
          <p:cNvPr id="15" name="Picture 14"/>
          <p:cNvPicPr>
            <a:picLocks noChangeAspect="1"/>
          </p:cNvPicPr>
          <p:nvPr/>
        </p:nvPicPr>
        <p:blipFill rotWithShape="1">
          <a:blip r:embed="rId5"/>
          <a:srcRect l="18219" r="20185"/>
          <a:stretch/>
        </p:blipFill>
        <p:spPr>
          <a:xfrm flipH="1">
            <a:off x="2440491" y="4118498"/>
            <a:ext cx="197084" cy="523584"/>
          </a:xfrm>
          <a:prstGeom prst="rect">
            <a:avLst/>
          </a:prstGeom>
        </p:spPr>
      </p:pic>
      <p:sp>
        <p:nvSpPr>
          <p:cNvPr id="19" name="TextBox 18"/>
          <p:cNvSpPr txBox="1"/>
          <p:nvPr/>
        </p:nvSpPr>
        <p:spPr>
          <a:xfrm>
            <a:off x="1491961" y="5725067"/>
            <a:ext cx="1836971" cy="523220"/>
          </a:xfrm>
          <a:prstGeom prst="rect">
            <a:avLst/>
          </a:prstGeom>
          <a:noFill/>
        </p:spPr>
        <p:txBody>
          <a:bodyPr wrap="square" lIns="91439" tIns="45719" rIns="91439" bIns="45719" rtlCol="0">
            <a:spAutoFit/>
          </a:bodyPr>
          <a:lstStyle/>
          <a:p>
            <a:r>
              <a:rPr lang="en-US" sz="2800" dirty="0"/>
              <a:t>34 patients</a:t>
            </a:r>
          </a:p>
        </p:txBody>
      </p:sp>
      <p:pic>
        <p:nvPicPr>
          <p:cNvPr id="20" name="Picture 19"/>
          <p:cNvPicPr>
            <a:picLocks noChangeAspect="1"/>
          </p:cNvPicPr>
          <p:nvPr/>
        </p:nvPicPr>
        <p:blipFill rotWithShape="1">
          <a:blip r:embed="rId5"/>
          <a:srcRect l="18219" r="20185"/>
          <a:stretch/>
        </p:blipFill>
        <p:spPr>
          <a:xfrm flipH="1">
            <a:off x="2788549" y="4122869"/>
            <a:ext cx="197084" cy="523584"/>
          </a:xfrm>
          <a:prstGeom prst="rect">
            <a:avLst/>
          </a:prstGeom>
        </p:spPr>
      </p:pic>
      <p:pic>
        <p:nvPicPr>
          <p:cNvPr id="21" name="Picture 20"/>
          <p:cNvPicPr>
            <a:picLocks noChangeAspect="1"/>
          </p:cNvPicPr>
          <p:nvPr/>
        </p:nvPicPr>
        <p:blipFill rotWithShape="1">
          <a:blip r:embed="rId5"/>
          <a:srcRect l="18219" r="20185"/>
          <a:stretch/>
        </p:blipFill>
        <p:spPr>
          <a:xfrm flipH="1">
            <a:off x="3100893" y="4126659"/>
            <a:ext cx="197084" cy="523584"/>
          </a:xfrm>
          <a:prstGeom prst="rect">
            <a:avLst/>
          </a:prstGeom>
        </p:spPr>
      </p:pic>
      <p:pic>
        <p:nvPicPr>
          <p:cNvPr id="22" name="Picture 21"/>
          <p:cNvPicPr>
            <a:picLocks noChangeAspect="1"/>
          </p:cNvPicPr>
          <p:nvPr/>
        </p:nvPicPr>
        <p:blipFill rotWithShape="1">
          <a:blip r:embed="rId5"/>
          <a:srcRect l="18219" r="20185"/>
          <a:stretch/>
        </p:blipFill>
        <p:spPr>
          <a:xfrm flipH="1">
            <a:off x="3415428" y="4126659"/>
            <a:ext cx="197084" cy="523584"/>
          </a:xfrm>
          <a:prstGeom prst="rect">
            <a:avLst/>
          </a:prstGeom>
        </p:spPr>
      </p:pic>
      <p:pic>
        <p:nvPicPr>
          <p:cNvPr id="23" name="Picture 22"/>
          <p:cNvPicPr>
            <a:picLocks noChangeAspect="1"/>
          </p:cNvPicPr>
          <p:nvPr/>
        </p:nvPicPr>
        <p:blipFill rotWithShape="1">
          <a:blip r:embed="rId5"/>
          <a:srcRect l="18219" r="20185"/>
          <a:stretch/>
        </p:blipFill>
        <p:spPr>
          <a:xfrm flipH="1">
            <a:off x="3739701" y="4126659"/>
            <a:ext cx="197084" cy="523584"/>
          </a:xfrm>
          <a:prstGeom prst="rect">
            <a:avLst/>
          </a:prstGeom>
        </p:spPr>
      </p:pic>
      <p:pic>
        <p:nvPicPr>
          <p:cNvPr id="24" name="Picture 23"/>
          <p:cNvPicPr>
            <a:picLocks noChangeAspect="1"/>
          </p:cNvPicPr>
          <p:nvPr/>
        </p:nvPicPr>
        <p:blipFill rotWithShape="1">
          <a:blip r:embed="rId5"/>
          <a:srcRect l="18219" r="20185"/>
          <a:stretch/>
        </p:blipFill>
        <p:spPr>
          <a:xfrm flipH="1">
            <a:off x="1029955" y="4456248"/>
            <a:ext cx="197084" cy="523584"/>
          </a:xfrm>
          <a:prstGeom prst="rect">
            <a:avLst/>
          </a:prstGeom>
        </p:spPr>
      </p:pic>
      <p:pic>
        <p:nvPicPr>
          <p:cNvPr id="25" name="Picture 24"/>
          <p:cNvPicPr>
            <a:picLocks noChangeAspect="1"/>
          </p:cNvPicPr>
          <p:nvPr/>
        </p:nvPicPr>
        <p:blipFill rotWithShape="1">
          <a:blip r:embed="rId5"/>
          <a:srcRect l="18219" r="20185"/>
          <a:stretch/>
        </p:blipFill>
        <p:spPr>
          <a:xfrm flipH="1">
            <a:off x="1330978" y="4456248"/>
            <a:ext cx="197084" cy="523584"/>
          </a:xfrm>
          <a:prstGeom prst="rect">
            <a:avLst/>
          </a:prstGeom>
        </p:spPr>
      </p:pic>
      <p:pic>
        <p:nvPicPr>
          <p:cNvPr id="26" name="Picture 25"/>
          <p:cNvPicPr>
            <a:picLocks noChangeAspect="1"/>
          </p:cNvPicPr>
          <p:nvPr/>
        </p:nvPicPr>
        <p:blipFill rotWithShape="1">
          <a:blip r:embed="rId5"/>
          <a:srcRect l="18219" r="20185"/>
          <a:stretch/>
        </p:blipFill>
        <p:spPr>
          <a:xfrm flipH="1">
            <a:off x="1641739" y="4456248"/>
            <a:ext cx="197084" cy="523584"/>
          </a:xfrm>
          <a:prstGeom prst="rect">
            <a:avLst/>
          </a:prstGeom>
        </p:spPr>
      </p:pic>
      <p:pic>
        <p:nvPicPr>
          <p:cNvPr id="27" name="Picture 26"/>
          <p:cNvPicPr>
            <a:picLocks noChangeAspect="1"/>
          </p:cNvPicPr>
          <p:nvPr/>
        </p:nvPicPr>
        <p:blipFill rotWithShape="1">
          <a:blip r:embed="rId5"/>
          <a:srcRect l="18219" r="20185"/>
          <a:stretch/>
        </p:blipFill>
        <p:spPr>
          <a:xfrm flipH="1">
            <a:off x="1954083" y="4460038"/>
            <a:ext cx="197084" cy="523584"/>
          </a:xfrm>
          <a:prstGeom prst="rect">
            <a:avLst/>
          </a:prstGeom>
        </p:spPr>
      </p:pic>
      <p:pic>
        <p:nvPicPr>
          <p:cNvPr id="28" name="Picture 27"/>
          <p:cNvPicPr>
            <a:picLocks noChangeAspect="1"/>
          </p:cNvPicPr>
          <p:nvPr/>
        </p:nvPicPr>
        <p:blipFill rotWithShape="1">
          <a:blip r:embed="rId5"/>
          <a:srcRect l="18219" r="20185"/>
          <a:stretch/>
        </p:blipFill>
        <p:spPr>
          <a:xfrm flipH="1">
            <a:off x="2268618" y="4460038"/>
            <a:ext cx="197084" cy="523584"/>
          </a:xfrm>
          <a:prstGeom prst="rect">
            <a:avLst/>
          </a:prstGeom>
        </p:spPr>
      </p:pic>
      <p:pic>
        <p:nvPicPr>
          <p:cNvPr id="29" name="Picture 28"/>
          <p:cNvPicPr>
            <a:picLocks noChangeAspect="1"/>
          </p:cNvPicPr>
          <p:nvPr/>
        </p:nvPicPr>
        <p:blipFill rotWithShape="1">
          <a:blip r:embed="rId5"/>
          <a:srcRect l="18219" r="20185"/>
          <a:stretch/>
        </p:blipFill>
        <p:spPr>
          <a:xfrm flipH="1">
            <a:off x="2592891" y="4460038"/>
            <a:ext cx="197084" cy="523584"/>
          </a:xfrm>
          <a:prstGeom prst="rect">
            <a:avLst/>
          </a:prstGeom>
        </p:spPr>
      </p:pic>
      <p:pic>
        <p:nvPicPr>
          <p:cNvPr id="30" name="Picture 29"/>
          <p:cNvPicPr>
            <a:picLocks noChangeAspect="1"/>
          </p:cNvPicPr>
          <p:nvPr/>
        </p:nvPicPr>
        <p:blipFill rotWithShape="1">
          <a:blip r:embed="rId5"/>
          <a:srcRect l="18219" r="20185"/>
          <a:stretch/>
        </p:blipFill>
        <p:spPr>
          <a:xfrm flipH="1">
            <a:off x="2940949" y="4464409"/>
            <a:ext cx="197084" cy="523584"/>
          </a:xfrm>
          <a:prstGeom prst="rect">
            <a:avLst/>
          </a:prstGeom>
        </p:spPr>
      </p:pic>
      <p:pic>
        <p:nvPicPr>
          <p:cNvPr id="31" name="Picture 30"/>
          <p:cNvPicPr>
            <a:picLocks noChangeAspect="1"/>
          </p:cNvPicPr>
          <p:nvPr/>
        </p:nvPicPr>
        <p:blipFill rotWithShape="1">
          <a:blip r:embed="rId5"/>
          <a:srcRect l="18219" r="20185"/>
          <a:stretch/>
        </p:blipFill>
        <p:spPr>
          <a:xfrm flipH="1">
            <a:off x="3253293" y="4468199"/>
            <a:ext cx="197084" cy="523584"/>
          </a:xfrm>
          <a:prstGeom prst="rect">
            <a:avLst/>
          </a:prstGeom>
        </p:spPr>
      </p:pic>
      <p:pic>
        <p:nvPicPr>
          <p:cNvPr id="32" name="Picture 31"/>
          <p:cNvPicPr>
            <a:picLocks noChangeAspect="1"/>
          </p:cNvPicPr>
          <p:nvPr/>
        </p:nvPicPr>
        <p:blipFill rotWithShape="1">
          <a:blip r:embed="rId5"/>
          <a:srcRect l="18219" r="20185"/>
          <a:stretch/>
        </p:blipFill>
        <p:spPr>
          <a:xfrm flipH="1">
            <a:off x="3567828" y="4468199"/>
            <a:ext cx="197084" cy="523584"/>
          </a:xfrm>
          <a:prstGeom prst="rect">
            <a:avLst/>
          </a:prstGeom>
        </p:spPr>
      </p:pic>
      <p:pic>
        <p:nvPicPr>
          <p:cNvPr id="33" name="Picture 32"/>
          <p:cNvPicPr>
            <a:picLocks noChangeAspect="1"/>
          </p:cNvPicPr>
          <p:nvPr/>
        </p:nvPicPr>
        <p:blipFill rotWithShape="1">
          <a:blip r:embed="rId5"/>
          <a:srcRect l="18219" r="20185"/>
          <a:stretch/>
        </p:blipFill>
        <p:spPr>
          <a:xfrm flipH="1">
            <a:off x="3892101" y="4468199"/>
            <a:ext cx="197084" cy="523584"/>
          </a:xfrm>
          <a:prstGeom prst="rect">
            <a:avLst/>
          </a:prstGeom>
        </p:spPr>
      </p:pic>
      <p:pic>
        <p:nvPicPr>
          <p:cNvPr id="34" name="Picture 33"/>
          <p:cNvPicPr>
            <a:picLocks noChangeAspect="1"/>
          </p:cNvPicPr>
          <p:nvPr/>
        </p:nvPicPr>
        <p:blipFill rotWithShape="1">
          <a:blip r:embed="rId5"/>
          <a:srcRect l="18219" r="20185"/>
          <a:stretch/>
        </p:blipFill>
        <p:spPr>
          <a:xfrm flipH="1">
            <a:off x="867811" y="4821018"/>
            <a:ext cx="197084" cy="523584"/>
          </a:xfrm>
          <a:prstGeom prst="rect">
            <a:avLst/>
          </a:prstGeom>
        </p:spPr>
      </p:pic>
      <p:pic>
        <p:nvPicPr>
          <p:cNvPr id="35" name="Picture 34"/>
          <p:cNvPicPr>
            <a:picLocks noChangeAspect="1"/>
          </p:cNvPicPr>
          <p:nvPr/>
        </p:nvPicPr>
        <p:blipFill rotWithShape="1">
          <a:blip r:embed="rId5"/>
          <a:srcRect l="18219" r="20185"/>
          <a:stretch/>
        </p:blipFill>
        <p:spPr>
          <a:xfrm flipH="1">
            <a:off x="1168834" y="4821018"/>
            <a:ext cx="197084" cy="523584"/>
          </a:xfrm>
          <a:prstGeom prst="rect">
            <a:avLst/>
          </a:prstGeom>
        </p:spPr>
      </p:pic>
      <p:pic>
        <p:nvPicPr>
          <p:cNvPr id="36" name="Picture 35"/>
          <p:cNvPicPr>
            <a:picLocks noChangeAspect="1"/>
          </p:cNvPicPr>
          <p:nvPr/>
        </p:nvPicPr>
        <p:blipFill rotWithShape="1">
          <a:blip r:embed="rId5"/>
          <a:srcRect l="18219" r="20185"/>
          <a:stretch/>
        </p:blipFill>
        <p:spPr>
          <a:xfrm flipH="1">
            <a:off x="1479595" y="4821018"/>
            <a:ext cx="197084" cy="523584"/>
          </a:xfrm>
          <a:prstGeom prst="rect">
            <a:avLst/>
          </a:prstGeom>
        </p:spPr>
      </p:pic>
      <p:pic>
        <p:nvPicPr>
          <p:cNvPr id="37" name="Picture 36"/>
          <p:cNvPicPr>
            <a:picLocks noChangeAspect="1"/>
          </p:cNvPicPr>
          <p:nvPr/>
        </p:nvPicPr>
        <p:blipFill rotWithShape="1">
          <a:blip r:embed="rId5"/>
          <a:srcRect l="18219" r="20185"/>
          <a:stretch/>
        </p:blipFill>
        <p:spPr>
          <a:xfrm flipH="1">
            <a:off x="1791939" y="4824808"/>
            <a:ext cx="197084" cy="523584"/>
          </a:xfrm>
          <a:prstGeom prst="rect">
            <a:avLst/>
          </a:prstGeom>
        </p:spPr>
      </p:pic>
      <p:pic>
        <p:nvPicPr>
          <p:cNvPr id="38" name="Picture 37"/>
          <p:cNvPicPr>
            <a:picLocks noChangeAspect="1"/>
          </p:cNvPicPr>
          <p:nvPr/>
        </p:nvPicPr>
        <p:blipFill rotWithShape="1">
          <a:blip r:embed="rId5"/>
          <a:srcRect l="18219" r="20185"/>
          <a:stretch/>
        </p:blipFill>
        <p:spPr>
          <a:xfrm flipH="1">
            <a:off x="2106474" y="4824808"/>
            <a:ext cx="197084" cy="523584"/>
          </a:xfrm>
          <a:prstGeom prst="rect">
            <a:avLst/>
          </a:prstGeom>
        </p:spPr>
      </p:pic>
      <p:pic>
        <p:nvPicPr>
          <p:cNvPr id="39" name="Picture 38"/>
          <p:cNvPicPr>
            <a:picLocks noChangeAspect="1"/>
          </p:cNvPicPr>
          <p:nvPr/>
        </p:nvPicPr>
        <p:blipFill rotWithShape="1">
          <a:blip r:embed="rId5"/>
          <a:srcRect l="18219" r="20185"/>
          <a:stretch/>
        </p:blipFill>
        <p:spPr>
          <a:xfrm flipH="1">
            <a:off x="2430747" y="4824808"/>
            <a:ext cx="197084" cy="523584"/>
          </a:xfrm>
          <a:prstGeom prst="rect">
            <a:avLst/>
          </a:prstGeom>
        </p:spPr>
      </p:pic>
      <p:pic>
        <p:nvPicPr>
          <p:cNvPr id="40" name="Picture 39"/>
          <p:cNvPicPr>
            <a:picLocks noChangeAspect="1"/>
          </p:cNvPicPr>
          <p:nvPr/>
        </p:nvPicPr>
        <p:blipFill rotWithShape="1">
          <a:blip r:embed="rId5"/>
          <a:srcRect l="18219" r="20185"/>
          <a:stretch/>
        </p:blipFill>
        <p:spPr>
          <a:xfrm flipH="1">
            <a:off x="2778805" y="4829179"/>
            <a:ext cx="197084" cy="523584"/>
          </a:xfrm>
          <a:prstGeom prst="rect">
            <a:avLst/>
          </a:prstGeom>
        </p:spPr>
      </p:pic>
      <p:pic>
        <p:nvPicPr>
          <p:cNvPr id="41" name="Picture 40"/>
          <p:cNvPicPr>
            <a:picLocks noChangeAspect="1"/>
          </p:cNvPicPr>
          <p:nvPr/>
        </p:nvPicPr>
        <p:blipFill rotWithShape="1">
          <a:blip r:embed="rId5"/>
          <a:srcRect l="18219" r="20185"/>
          <a:stretch/>
        </p:blipFill>
        <p:spPr>
          <a:xfrm flipH="1">
            <a:off x="3091149" y="4832969"/>
            <a:ext cx="197084" cy="523584"/>
          </a:xfrm>
          <a:prstGeom prst="rect">
            <a:avLst/>
          </a:prstGeom>
        </p:spPr>
      </p:pic>
      <p:pic>
        <p:nvPicPr>
          <p:cNvPr id="42" name="Picture 41"/>
          <p:cNvPicPr>
            <a:picLocks noChangeAspect="1"/>
          </p:cNvPicPr>
          <p:nvPr/>
        </p:nvPicPr>
        <p:blipFill rotWithShape="1">
          <a:blip r:embed="rId5"/>
          <a:srcRect l="18219" r="20185"/>
          <a:stretch/>
        </p:blipFill>
        <p:spPr>
          <a:xfrm flipH="1">
            <a:off x="3405684" y="4832969"/>
            <a:ext cx="197084" cy="523584"/>
          </a:xfrm>
          <a:prstGeom prst="rect">
            <a:avLst/>
          </a:prstGeom>
        </p:spPr>
      </p:pic>
      <p:pic>
        <p:nvPicPr>
          <p:cNvPr id="43" name="Picture 42"/>
          <p:cNvPicPr>
            <a:picLocks noChangeAspect="1"/>
          </p:cNvPicPr>
          <p:nvPr/>
        </p:nvPicPr>
        <p:blipFill rotWithShape="1">
          <a:blip r:embed="rId5"/>
          <a:srcRect l="18219" r="20185"/>
          <a:stretch/>
        </p:blipFill>
        <p:spPr>
          <a:xfrm flipH="1">
            <a:off x="3729957" y="4832969"/>
            <a:ext cx="197084" cy="523584"/>
          </a:xfrm>
          <a:prstGeom prst="rect">
            <a:avLst/>
          </a:prstGeom>
        </p:spPr>
      </p:pic>
      <p:pic>
        <p:nvPicPr>
          <p:cNvPr id="48" name="Picture 47"/>
          <p:cNvPicPr>
            <a:picLocks noChangeAspect="1"/>
          </p:cNvPicPr>
          <p:nvPr/>
        </p:nvPicPr>
        <p:blipFill rotWithShape="1">
          <a:blip r:embed="rId5"/>
          <a:srcRect l="18219" r="20185"/>
          <a:stretch/>
        </p:blipFill>
        <p:spPr>
          <a:xfrm flipH="1">
            <a:off x="1824029" y="5336441"/>
            <a:ext cx="197084" cy="523584"/>
          </a:xfrm>
          <a:prstGeom prst="rect">
            <a:avLst/>
          </a:prstGeom>
        </p:spPr>
      </p:pic>
      <p:pic>
        <p:nvPicPr>
          <p:cNvPr id="49" name="Picture 48"/>
          <p:cNvPicPr>
            <a:picLocks noChangeAspect="1"/>
          </p:cNvPicPr>
          <p:nvPr/>
        </p:nvPicPr>
        <p:blipFill rotWithShape="1">
          <a:blip r:embed="rId5"/>
          <a:srcRect l="18219" r="20185"/>
          <a:stretch/>
        </p:blipFill>
        <p:spPr>
          <a:xfrm flipH="1">
            <a:off x="2172087" y="5340812"/>
            <a:ext cx="197084" cy="523584"/>
          </a:xfrm>
          <a:prstGeom prst="rect">
            <a:avLst/>
          </a:prstGeom>
        </p:spPr>
      </p:pic>
      <p:pic>
        <p:nvPicPr>
          <p:cNvPr id="50" name="Picture 49"/>
          <p:cNvPicPr>
            <a:picLocks noChangeAspect="1"/>
          </p:cNvPicPr>
          <p:nvPr/>
        </p:nvPicPr>
        <p:blipFill rotWithShape="1">
          <a:blip r:embed="rId5"/>
          <a:srcRect l="18219" r="20185"/>
          <a:stretch/>
        </p:blipFill>
        <p:spPr>
          <a:xfrm flipH="1">
            <a:off x="2484431" y="5344602"/>
            <a:ext cx="197084" cy="523584"/>
          </a:xfrm>
          <a:prstGeom prst="rect">
            <a:avLst/>
          </a:prstGeom>
        </p:spPr>
      </p:pic>
      <p:pic>
        <p:nvPicPr>
          <p:cNvPr id="51" name="Picture 50"/>
          <p:cNvPicPr>
            <a:picLocks noChangeAspect="1"/>
          </p:cNvPicPr>
          <p:nvPr/>
        </p:nvPicPr>
        <p:blipFill rotWithShape="1">
          <a:blip r:embed="rId5"/>
          <a:srcRect l="18219" r="20185"/>
          <a:stretch/>
        </p:blipFill>
        <p:spPr>
          <a:xfrm flipH="1">
            <a:off x="2798966" y="5344602"/>
            <a:ext cx="197084" cy="523584"/>
          </a:xfrm>
          <a:prstGeom prst="rect">
            <a:avLst/>
          </a:prstGeom>
        </p:spPr>
      </p:pic>
      <p:pic>
        <p:nvPicPr>
          <p:cNvPr id="52" name="Picture 51"/>
          <p:cNvPicPr>
            <a:picLocks noChangeAspect="1"/>
          </p:cNvPicPr>
          <p:nvPr/>
        </p:nvPicPr>
        <p:blipFill rotWithShape="1">
          <a:blip r:embed="rId5"/>
          <a:srcRect l="18219" r="20185"/>
          <a:stretch/>
        </p:blipFill>
        <p:spPr>
          <a:xfrm flipH="1">
            <a:off x="3123239" y="5344602"/>
            <a:ext cx="197084" cy="523584"/>
          </a:xfrm>
          <a:prstGeom prst="rect">
            <a:avLst/>
          </a:prstGeom>
        </p:spPr>
      </p:pic>
      <p:sp>
        <p:nvSpPr>
          <p:cNvPr id="4" name="TextBox 3"/>
          <p:cNvSpPr txBox="1"/>
          <p:nvPr/>
        </p:nvSpPr>
        <p:spPr>
          <a:xfrm>
            <a:off x="108093" y="4468200"/>
            <a:ext cx="732694" cy="369332"/>
          </a:xfrm>
          <a:prstGeom prst="rect">
            <a:avLst/>
          </a:prstGeom>
          <a:noFill/>
        </p:spPr>
        <p:txBody>
          <a:bodyPr wrap="square" lIns="91439" tIns="45719" rIns="91439" bIns="45719" rtlCol="0">
            <a:spAutoFit/>
          </a:bodyPr>
          <a:lstStyle/>
          <a:p>
            <a:r>
              <a:rPr lang="en-US" dirty="0" smtClean="0"/>
              <a:t>STEC</a:t>
            </a:r>
            <a:endParaRPr lang="en-US" dirty="0"/>
          </a:p>
        </p:txBody>
      </p:sp>
      <p:sp>
        <p:nvSpPr>
          <p:cNvPr id="54" name="TextBox 53"/>
          <p:cNvSpPr txBox="1"/>
          <p:nvPr/>
        </p:nvSpPr>
        <p:spPr>
          <a:xfrm>
            <a:off x="181707" y="5498855"/>
            <a:ext cx="1307633" cy="369332"/>
          </a:xfrm>
          <a:prstGeom prst="rect">
            <a:avLst/>
          </a:prstGeom>
          <a:noFill/>
        </p:spPr>
        <p:txBody>
          <a:bodyPr wrap="square" lIns="91439" tIns="45719" rIns="91439" bIns="45719" rtlCol="0">
            <a:spAutoFit/>
          </a:bodyPr>
          <a:lstStyle/>
          <a:p>
            <a:r>
              <a:rPr lang="en-US" dirty="0" smtClean="0"/>
              <a:t>Non-STEC</a:t>
            </a:r>
            <a:endParaRPr lang="en-US" dirty="0"/>
          </a:p>
        </p:txBody>
      </p:sp>
      <p:sp>
        <p:nvSpPr>
          <p:cNvPr id="55" name="TextBox 54"/>
          <p:cNvSpPr txBox="1"/>
          <p:nvPr/>
        </p:nvSpPr>
        <p:spPr>
          <a:xfrm>
            <a:off x="4670969" y="4650243"/>
            <a:ext cx="1836971" cy="52322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r>
              <a:rPr lang="en-US" sz="2800" dirty="0"/>
              <a:t>45 samples</a:t>
            </a:r>
          </a:p>
        </p:txBody>
      </p:sp>
      <p:sp>
        <p:nvSpPr>
          <p:cNvPr id="5" name="TextBox 4"/>
          <p:cNvSpPr txBox="1"/>
          <p:nvPr/>
        </p:nvSpPr>
        <p:spPr>
          <a:xfrm>
            <a:off x="7039563" y="4285473"/>
            <a:ext cx="1986210" cy="1588126"/>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r>
              <a:rPr lang="en-US" sz="2400" dirty="0"/>
              <a:t>17 million reads / &gt;2 </a:t>
            </a:r>
            <a:r>
              <a:rPr lang="en-US" sz="2400" dirty="0" err="1"/>
              <a:t>gigabases</a:t>
            </a:r>
            <a:r>
              <a:rPr lang="en-US" sz="2400" dirty="0"/>
              <a:t> per sample</a:t>
            </a:r>
          </a:p>
        </p:txBody>
      </p:sp>
      <p:sp>
        <p:nvSpPr>
          <p:cNvPr id="57" name="Right Arrow 56"/>
          <p:cNvSpPr/>
          <p:nvPr/>
        </p:nvSpPr>
        <p:spPr>
          <a:xfrm>
            <a:off x="4229409" y="4659964"/>
            <a:ext cx="364551" cy="527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a:p>
        </p:txBody>
      </p:sp>
      <p:sp>
        <p:nvSpPr>
          <p:cNvPr id="58" name="Right Arrow 57"/>
          <p:cNvSpPr/>
          <p:nvPr/>
        </p:nvSpPr>
        <p:spPr>
          <a:xfrm>
            <a:off x="6570695" y="4659964"/>
            <a:ext cx="364551" cy="5270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a:p>
        </p:txBody>
      </p:sp>
      <p:sp>
        <p:nvSpPr>
          <p:cNvPr id="3" name="TextBox 2"/>
          <p:cNvSpPr txBox="1"/>
          <p:nvPr/>
        </p:nvSpPr>
        <p:spPr>
          <a:xfrm>
            <a:off x="3501868" y="5827848"/>
            <a:ext cx="3033323" cy="369332"/>
          </a:xfrm>
          <a:prstGeom prst="rect">
            <a:avLst/>
          </a:prstGeom>
          <a:noFill/>
        </p:spPr>
        <p:txBody>
          <a:bodyPr wrap="square" lIns="91439" tIns="45719" rIns="91439" bIns="45719" rtlCol="0">
            <a:spAutoFit/>
          </a:bodyPr>
          <a:lstStyle/>
          <a:p>
            <a:r>
              <a:rPr lang="en-US" i="1" dirty="0" smtClean="0"/>
              <a:t>C. diff, S. </a:t>
            </a:r>
            <a:r>
              <a:rPr lang="en-US" i="1" dirty="0" err="1" smtClean="0"/>
              <a:t>enterica</a:t>
            </a:r>
            <a:r>
              <a:rPr lang="en-US" i="1" dirty="0" smtClean="0"/>
              <a:t>, C. </a:t>
            </a:r>
            <a:r>
              <a:rPr lang="en-US" i="1" dirty="0" err="1" smtClean="0"/>
              <a:t>jejuni</a:t>
            </a:r>
            <a:endParaRPr lang="en-US" i="1" dirty="0"/>
          </a:p>
        </p:txBody>
      </p:sp>
    </p:spTree>
    <p:extLst>
      <p:ext uri="{BB962C8B-B14F-4D97-AF65-F5344CB8AC3E}">
        <p14:creationId xmlns:p14="http://schemas.microsoft.com/office/powerpoint/2010/main" val="35360367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p:cNvSpPr/>
          <p:nvPr/>
        </p:nvSpPr>
        <p:spPr>
          <a:xfrm>
            <a:off x="940171" y="1032342"/>
            <a:ext cx="890689" cy="346405"/>
          </a:xfrm>
          <a:prstGeom prst="ellipse">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a:p>
        </p:txBody>
      </p:sp>
      <p:sp>
        <p:nvSpPr>
          <p:cNvPr id="41" name="TextBox 40"/>
          <p:cNvSpPr txBox="1"/>
          <p:nvPr/>
        </p:nvSpPr>
        <p:spPr>
          <a:xfrm>
            <a:off x="617341" y="1656444"/>
            <a:ext cx="1649425" cy="369332"/>
          </a:xfrm>
          <a:prstGeom prst="rect">
            <a:avLst/>
          </a:prstGeom>
          <a:noFill/>
        </p:spPr>
        <p:txBody>
          <a:bodyPr wrap="square" lIns="91439" tIns="45719" rIns="91439" bIns="45719" rtlCol="0">
            <a:spAutoFit/>
          </a:bodyPr>
          <a:lstStyle/>
          <a:p>
            <a:r>
              <a:rPr lang="en-US" dirty="0" smtClean="0"/>
              <a:t>Stool sample</a:t>
            </a:r>
            <a:endParaRPr lang="en-US" dirty="0"/>
          </a:p>
        </p:txBody>
      </p:sp>
      <p:sp>
        <p:nvSpPr>
          <p:cNvPr id="42" name="Right Arrow 41"/>
          <p:cNvSpPr/>
          <p:nvPr/>
        </p:nvSpPr>
        <p:spPr>
          <a:xfrm>
            <a:off x="2226720" y="1180800"/>
            <a:ext cx="610290" cy="65982"/>
          </a:xfrm>
          <a:prstGeom prst="rightArrow">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a:p>
        </p:txBody>
      </p:sp>
      <p:pic>
        <p:nvPicPr>
          <p:cNvPr id="43" name="Picture 42"/>
          <p:cNvPicPr>
            <a:picLocks noChangeAspect="1"/>
          </p:cNvPicPr>
          <p:nvPr/>
        </p:nvPicPr>
        <p:blipFill>
          <a:blip r:embed="rId2"/>
          <a:stretch>
            <a:fillRect/>
          </a:stretch>
        </p:blipFill>
        <p:spPr>
          <a:xfrm>
            <a:off x="3023170" y="362371"/>
            <a:ext cx="876492" cy="1314738"/>
          </a:xfrm>
          <a:prstGeom prst="rect">
            <a:avLst/>
          </a:prstGeom>
        </p:spPr>
      </p:pic>
      <p:sp>
        <p:nvSpPr>
          <p:cNvPr id="44" name="TextBox 43"/>
          <p:cNvSpPr txBox="1"/>
          <p:nvPr/>
        </p:nvSpPr>
        <p:spPr>
          <a:xfrm>
            <a:off x="2408167" y="1656444"/>
            <a:ext cx="2131709" cy="369332"/>
          </a:xfrm>
          <a:prstGeom prst="rect">
            <a:avLst/>
          </a:prstGeom>
          <a:noFill/>
        </p:spPr>
        <p:txBody>
          <a:bodyPr wrap="square" lIns="91439" tIns="45719" rIns="91439" bIns="45719" rtlCol="0">
            <a:spAutoFit/>
          </a:bodyPr>
          <a:lstStyle/>
          <a:p>
            <a:r>
              <a:rPr lang="en-US" dirty="0" smtClean="0"/>
              <a:t>Tissue homogenizer</a:t>
            </a:r>
            <a:endParaRPr lang="en-US" dirty="0"/>
          </a:p>
        </p:txBody>
      </p:sp>
      <p:sp>
        <p:nvSpPr>
          <p:cNvPr id="45" name="Right Arrow 44"/>
          <p:cNvSpPr/>
          <p:nvPr/>
        </p:nvSpPr>
        <p:spPr>
          <a:xfrm>
            <a:off x="4292453" y="1180800"/>
            <a:ext cx="610290" cy="65982"/>
          </a:xfrm>
          <a:prstGeom prst="rightArrow">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a:p>
        </p:txBody>
      </p:sp>
      <p:pic>
        <p:nvPicPr>
          <p:cNvPr id="46" name="Picture 45"/>
          <p:cNvPicPr>
            <a:picLocks noChangeAspect="1"/>
          </p:cNvPicPr>
          <p:nvPr/>
        </p:nvPicPr>
        <p:blipFill>
          <a:blip r:embed="rId3"/>
          <a:stretch>
            <a:fillRect/>
          </a:stretch>
        </p:blipFill>
        <p:spPr>
          <a:xfrm>
            <a:off x="5042265" y="705495"/>
            <a:ext cx="839839" cy="884630"/>
          </a:xfrm>
          <a:prstGeom prst="rect">
            <a:avLst/>
          </a:prstGeom>
        </p:spPr>
      </p:pic>
      <p:sp>
        <p:nvSpPr>
          <p:cNvPr id="47" name="TextBox 46"/>
          <p:cNvSpPr txBox="1"/>
          <p:nvPr/>
        </p:nvSpPr>
        <p:spPr>
          <a:xfrm>
            <a:off x="4850938" y="1650626"/>
            <a:ext cx="1707494" cy="369332"/>
          </a:xfrm>
          <a:prstGeom prst="rect">
            <a:avLst/>
          </a:prstGeom>
          <a:noFill/>
        </p:spPr>
        <p:txBody>
          <a:bodyPr wrap="square" lIns="91439" tIns="45719" rIns="91439" bIns="45719" rtlCol="0">
            <a:spAutoFit/>
          </a:bodyPr>
          <a:lstStyle/>
          <a:p>
            <a:r>
              <a:rPr lang="en-US" dirty="0" smtClean="0"/>
              <a:t>DNA extraction</a:t>
            </a:r>
            <a:endParaRPr lang="en-US" dirty="0"/>
          </a:p>
        </p:txBody>
      </p:sp>
      <p:pic>
        <p:nvPicPr>
          <p:cNvPr id="48" name="Picture 47"/>
          <p:cNvPicPr>
            <a:picLocks noChangeAspect="1"/>
          </p:cNvPicPr>
          <p:nvPr/>
        </p:nvPicPr>
        <p:blipFill>
          <a:blip r:embed="rId4"/>
          <a:stretch>
            <a:fillRect/>
          </a:stretch>
        </p:blipFill>
        <p:spPr>
          <a:xfrm>
            <a:off x="544296" y="2863085"/>
            <a:ext cx="2088823" cy="1469139"/>
          </a:xfrm>
          <a:prstGeom prst="rect">
            <a:avLst/>
          </a:prstGeom>
        </p:spPr>
      </p:pic>
      <p:sp>
        <p:nvSpPr>
          <p:cNvPr id="49" name="Right Arrow 48"/>
          <p:cNvSpPr/>
          <p:nvPr/>
        </p:nvSpPr>
        <p:spPr>
          <a:xfrm>
            <a:off x="6043978" y="1142853"/>
            <a:ext cx="610290" cy="65982"/>
          </a:xfrm>
          <a:prstGeom prst="rightArrow">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endParaRPr lang="en-US"/>
          </a:p>
        </p:txBody>
      </p:sp>
      <p:sp>
        <p:nvSpPr>
          <p:cNvPr id="50" name="TextBox 49"/>
          <p:cNvSpPr txBox="1"/>
          <p:nvPr/>
        </p:nvSpPr>
        <p:spPr>
          <a:xfrm>
            <a:off x="6761453" y="1029100"/>
            <a:ext cx="2210199" cy="923328"/>
          </a:xfrm>
          <a:prstGeom prst="rect">
            <a:avLst/>
          </a:prstGeom>
          <a:noFill/>
        </p:spPr>
        <p:txBody>
          <a:bodyPr wrap="square" lIns="91439" tIns="45719" rIns="91439" bIns="45719" rtlCol="0">
            <a:spAutoFit/>
          </a:bodyPr>
          <a:lstStyle/>
          <a:p>
            <a:pPr algn="ctr"/>
            <a:r>
              <a:rPr lang="en-US" dirty="0" smtClean="0"/>
              <a:t>DNA fragmentation, tagging and barcoding</a:t>
            </a:r>
            <a:endParaRPr lang="en-US" dirty="0"/>
          </a:p>
        </p:txBody>
      </p:sp>
      <p:pic>
        <p:nvPicPr>
          <p:cNvPr id="51" name="Picture 50"/>
          <p:cNvPicPr>
            <a:picLocks noChangeAspect="1"/>
          </p:cNvPicPr>
          <p:nvPr/>
        </p:nvPicPr>
        <p:blipFill>
          <a:blip r:embed="rId5"/>
          <a:stretch>
            <a:fillRect/>
          </a:stretch>
        </p:blipFill>
        <p:spPr>
          <a:xfrm>
            <a:off x="765787" y="4799218"/>
            <a:ext cx="1465607" cy="1139232"/>
          </a:xfrm>
          <a:prstGeom prst="rect">
            <a:avLst/>
          </a:prstGeom>
        </p:spPr>
      </p:pic>
      <p:sp>
        <p:nvSpPr>
          <p:cNvPr id="52" name="TextBox 51"/>
          <p:cNvSpPr txBox="1"/>
          <p:nvPr/>
        </p:nvSpPr>
        <p:spPr>
          <a:xfrm>
            <a:off x="-9442" y="1"/>
            <a:ext cx="9153442" cy="369332"/>
          </a:xfrm>
          <a:prstGeom prst="rect">
            <a:avLst/>
          </a:prstGeom>
          <a:ln/>
        </p:spPr>
        <p:style>
          <a:lnRef idx="1">
            <a:schemeClr val="accent1"/>
          </a:lnRef>
          <a:fillRef idx="3">
            <a:schemeClr val="accent1"/>
          </a:fillRef>
          <a:effectRef idx="2">
            <a:schemeClr val="accent1"/>
          </a:effectRef>
          <a:fontRef idx="minor">
            <a:schemeClr val="lt1"/>
          </a:fontRef>
        </p:style>
        <p:txBody>
          <a:bodyPr wrap="square" lIns="91439" tIns="45719" rIns="91439" bIns="45719" rtlCol="0">
            <a:spAutoFit/>
          </a:bodyPr>
          <a:lstStyle/>
          <a:p>
            <a:r>
              <a:rPr lang="en-US" dirty="0" smtClean="0"/>
              <a:t>1) Sample preparation (4.5 hours)</a:t>
            </a:r>
            <a:endParaRPr lang="en-US" dirty="0"/>
          </a:p>
        </p:txBody>
      </p:sp>
      <p:sp>
        <p:nvSpPr>
          <p:cNvPr id="53" name="TextBox 52"/>
          <p:cNvSpPr txBox="1"/>
          <p:nvPr/>
        </p:nvSpPr>
        <p:spPr>
          <a:xfrm>
            <a:off x="3236095" y="2674494"/>
            <a:ext cx="3063035"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Align sequences to human genome and discard those that map to it</a:t>
            </a:r>
          </a:p>
        </p:txBody>
      </p:sp>
      <p:cxnSp>
        <p:nvCxnSpPr>
          <p:cNvPr id="54" name="Straight Arrow Connector 53"/>
          <p:cNvCxnSpPr/>
          <p:nvPr/>
        </p:nvCxnSpPr>
        <p:spPr>
          <a:xfrm rot="5400000">
            <a:off x="4554258" y="3400233"/>
            <a:ext cx="334670" cy="15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3236096" y="3568359"/>
            <a:ext cx="3063034"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Assemble microbial sequences into environmental gene tags (EGTS)</a:t>
            </a:r>
          </a:p>
        </p:txBody>
      </p:sp>
      <p:sp>
        <p:nvSpPr>
          <p:cNvPr id="56" name="TextBox 55"/>
          <p:cNvSpPr txBox="1"/>
          <p:nvPr/>
        </p:nvSpPr>
        <p:spPr>
          <a:xfrm>
            <a:off x="3218721" y="5178545"/>
            <a:ext cx="3080409" cy="738662"/>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Alignment of EGTS from outbreak samples and healthy samples to assembly</a:t>
            </a:r>
          </a:p>
        </p:txBody>
      </p:sp>
      <p:sp>
        <p:nvSpPr>
          <p:cNvPr id="57" name="TextBox 56"/>
          <p:cNvSpPr txBox="1"/>
          <p:nvPr/>
        </p:nvSpPr>
        <p:spPr>
          <a:xfrm>
            <a:off x="6562715" y="2691788"/>
            <a:ext cx="2408936"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Cluster </a:t>
            </a:r>
            <a:r>
              <a:rPr lang="en-US" sz="1400" dirty="0" err="1"/>
              <a:t>EGTs</a:t>
            </a:r>
            <a:r>
              <a:rPr lang="en-US" sz="1400" dirty="0"/>
              <a:t> based on read-pair information</a:t>
            </a:r>
          </a:p>
        </p:txBody>
      </p:sp>
      <p:sp>
        <p:nvSpPr>
          <p:cNvPr id="58" name="TextBox 57"/>
          <p:cNvSpPr txBox="1"/>
          <p:nvPr/>
        </p:nvSpPr>
        <p:spPr>
          <a:xfrm>
            <a:off x="3236096" y="4381159"/>
            <a:ext cx="3063034"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Taxonomic assignment of </a:t>
            </a:r>
            <a:r>
              <a:rPr lang="en-US" sz="1400" dirty="0" err="1"/>
              <a:t>EGTs</a:t>
            </a:r>
            <a:r>
              <a:rPr lang="en-US" sz="1400" dirty="0"/>
              <a:t> through homology</a:t>
            </a:r>
          </a:p>
        </p:txBody>
      </p:sp>
      <p:sp>
        <p:nvSpPr>
          <p:cNvPr id="59" name="TextBox 58"/>
          <p:cNvSpPr txBox="1"/>
          <p:nvPr/>
        </p:nvSpPr>
        <p:spPr>
          <a:xfrm>
            <a:off x="743924" y="5909975"/>
            <a:ext cx="1730220" cy="338554"/>
          </a:xfrm>
          <a:prstGeom prst="rect">
            <a:avLst/>
          </a:prstGeom>
          <a:noFill/>
        </p:spPr>
        <p:txBody>
          <a:bodyPr wrap="square" lIns="91439" tIns="45719" rIns="91439" bIns="45719" rtlCol="0">
            <a:spAutoFit/>
          </a:bodyPr>
          <a:lstStyle/>
          <a:p>
            <a:r>
              <a:rPr lang="en-US" sz="1600" dirty="0" err="1"/>
              <a:t>MiSeq</a:t>
            </a:r>
            <a:r>
              <a:rPr lang="en-US" sz="1600" dirty="0"/>
              <a:t>, 27 hours </a:t>
            </a:r>
          </a:p>
        </p:txBody>
      </p:sp>
      <p:sp>
        <p:nvSpPr>
          <p:cNvPr id="60" name="TextBox 59"/>
          <p:cNvSpPr txBox="1"/>
          <p:nvPr/>
        </p:nvSpPr>
        <p:spPr>
          <a:xfrm>
            <a:off x="361086" y="4289990"/>
            <a:ext cx="2373778" cy="338554"/>
          </a:xfrm>
          <a:prstGeom prst="rect">
            <a:avLst/>
          </a:prstGeom>
          <a:noFill/>
        </p:spPr>
        <p:txBody>
          <a:bodyPr wrap="square" lIns="91439" tIns="45719" rIns="91439" bIns="45719" rtlCol="0">
            <a:spAutoFit/>
          </a:bodyPr>
          <a:lstStyle/>
          <a:p>
            <a:pPr algn="ctr"/>
            <a:r>
              <a:rPr lang="en-US" sz="1600" dirty="0" err="1"/>
              <a:t>HiSeq</a:t>
            </a:r>
            <a:r>
              <a:rPr lang="en-US" sz="1600" dirty="0"/>
              <a:t>, 40 hours</a:t>
            </a:r>
          </a:p>
        </p:txBody>
      </p:sp>
      <p:sp>
        <p:nvSpPr>
          <p:cNvPr id="61" name="TextBox 60"/>
          <p:cNvSpPr txBox="1"/>
          <p:nvPr/>
        </p:nvSpPr>
        <p:spPr>
          <a:xfrm>
            <a:off x="-9442" y="2178702"/>
            <a:ext cx="3032611" cy="369332"/>
          </a:xfrm>
          <a:prstGeom prst="rect">
            <a:avLst/>
          </a:prstGeom>
          <a:ln/>
        </p:spPr>
        <p:style>
          <a:lnRef idx="1">
            <a:schemeClr val="accent1"/>
          </a:lnRef>
          <a:fillRef idx="3">
            <a:schemeClr val="accent1"/>
          </a:fillRef>
          <a:effectRef idx="2">
            <a:schemeClr val="accent1"/>
          </a:effectRef>
          <a:fontRef idx="minor">
            <a:schemeClr val="lt1"/>
          </a:fontRef>
        </p:style>
        <p:txBody>
          <a:bodyPr wrap="square" lIns="91439" tIns="45719" rIns="91439" bIns="45719" rtlCol="0">
            <a:spAutoFit/>
          </a:bodyPr>
          <a:lstStyle/>
          <a:p>
            <a:r>
              <a:rPr lang="en-US" dirty="0" smtClean="0"/>
              <a:t>2) Sequencing (27-40 hours)</a:t>
            </a:r>
            <a:endParaRPr lang="en-US" dirty="0"/>
          </a:p>
        </p:txBody>
      </p:sp>
      <p:sp>
        <p:nvSpPr>
          <p:cNvPr id="62" name="TextBox 61"/>
          <p:cNvSpPr txBox="1"/>
          <p:nvPr/>
        </p:nvSpPr>
        <p:spPr>
          <a:xfrm>
            <a:off x="3034925" y="2179982"/>
            <a:ext cx="6109077" cy="368052"/>
          </a:xfrm>
          <a:prstGeom prst="rect">
            <a:avLst/>
          </a:prstGeom>
          <a:ln/>
        </p:spPr>
        <p:style>
          <a:lnRef idx="1">
            <a:schemeClr val="accent1"/>
          </a:lnRef>
          <a:fillRef idx="3">
            <a:schemeClr val="accent1"/>
          </a:fillRef>
          <a:effectRef idx="2">
            <a:schemeClr val="accent1"/>
          </a:effectRef>
          <a:fontRef idx="minor">
            <a:schemeClr val="lt1"/>
          </a:fontRef>
        </p:style>
        <p:txBody>
          <a:bodyPr wrap="square" lIns="91439" tIns="45719" rIns="91439" bIns="45719" rtlCol="0">
            <a:spAutoFit/>
          </a:bodyPr>
          <a:lstStyle/>
          <a:p>
            <a:r>
              <a:rPr lang="en-US" dirty="0"/>
              <a:t>3</a:t>
            </a:r>
            <a:r>
              <a:rPr lang="en-US" dirty="0" smtClean="0"/>
              <a:t>) Bioinformatics analysis (&lt;24 hours of 32-core server time)</a:t>
            </a:r>
            <a:endParaRPr lang="en-US" dirty="0"/>
          </a:p>
        </p:txBody>
      </p:sp>
      <p:cxnSp>
        <p:nvCxnSpPr>
          <p:cNvPr id="63" name="Straight Connector 62"/>
          <p:cNvCxnSpPr/>
          <p:nvPr/>
        </p:nvCxnSpPr>
        <p:spPr>
          <a:xfrm>
            <a:off x="3023169" y="2548035"/>
            <a:ext cx="0" cy="430996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rot="5400000">
            <a:off x="4598977" y="4227027"/>
            <a:ext cx="27248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rot="16200000" flipH="1">
            <a:off x="4615598" y="6024004"/>
            <a:ext cx="213585"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223661" y="6174338"/>
            <a:ext cx="3075468"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Subtract </a:t>
            </a:r>
            <a:r>
              <a:rPr lang="en-US" sz="1400" dirty="0" err="1"/>
              <a:t>EGTs</a:t>
            </a:r>
            <a:r>
              <a:rPr lang="en-US" sz="1400" dirty="0"/>
              <a:t> present in healthy samples from disease samples</a:t>
            </a:r>
          </a:p>
        </p:txBody>
      </p:sp>
      <p:cxnSp>
        <p:nvCxnSpPr>
          <p:cNvPr id="67" name="Elbow Connector 66"/>
          <p:cNvCxnSpPr>
            <a:stCxn id="66" idx="3"/>
            <a:endCxn id="57" idx="1"/>
          </p:cNvCxnSpPr>
          <p:nvPr/>
        </p:nvCxnSpPr>
        <p:spPr>
          <a:xfrm flipV="1">
            <a:off x="6299129" y="2959553"/>
            <a:ext cx="263585" cy="3482550"/>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a:off x="4733669" y="4907138"/>
            <a:ext cx="0" cy="275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rot="5400000">
            <a:off x="7523113" y="3467310"/>
            <a:ext cx="50460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6558432" y="3708512"/>
            <a:ext cx="2413219"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 Cluster </a:t>
            </a:r>
            <a:r>
              <a:rPr lang="en-US" sz="1400" dirty="0" err="1"/>
              <a:t>EGTs</a:t>
            </a:r>
            <a:r>
              <a:rPr lang="en-US" sz="1400" dirty="0"/>
              <a:t> based on abundance information</a:t>
            </a:r>
          </a:p>
        </p:txBody>
      </p:sp>
      <p:sp>
        <p:nvSpPr>
          <p:cNvPr id="71" name="Oval 70"/>
          <p:cNvSpPr/>
          <p:nvPr/>
        </p:nvSpPr>
        <p:spPr>
          <a:xfrm>
            <a:off x="6993445" y="4542368"/>
            <a:ext cx="1646345" cy="991953"/>
          </a:xfrm>
          <a:prstGeom prst="ellipse">
            <a:avLst/>
          </a:prstGeom>
        </p:spPr>
        <p:style>
          <a:lnRef idx="1">
            <a:schemeClr val="accent1"/>
          </a:lnRef>
          <a:fillRef idx="3">
            <a:schemeClr val="accent1"/>
          </a:fillRef>
          <a:effectRef idx="2">
            <a:schemeClr val="accent1"/>
          </a:effectRef>
          <a:fontRef idx="minor">
            <a:schemeClr val="lt1"/>
          </a:fontRef>
        </p:style>
        <p:txBody>
          <a:bodyPr lIns="91439" tIns="45719" rIns="91439" bIns="45719" rtlCol="0" anchor="ctr"/>
          <a:lstStyle/>
          <a:p>
            <a:pPr algn="ctr"/>
            <a:r>
              <a:rPr lang="en-US" dirty="0" smtClean="0"/>
              <a:t>Outbreak-associated genomes</a:t>
            </a:r>
            <a:endParaRPr lang="en-US" dirty="0"/>
          </a:p>
        </p:txBody>
      </p:sp>
      <p:cxnSp>
        <p:nvCxnSpPr>
          <p:cNvPr id="72" name="Straight Arrow Connector 71"/>
          <p:cNvCxnSpPr/>
          <p:nvPr/>
        </p:nvCxnSpPr>
        <p:spPr>
          <a:xfrm>
            <a:off x="7799064" y="5547876"/>
            <a:ext cx="0" cy="275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6602493" y="5865440"/>
            <a:ext cx="2369159" cy="535530"/>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sz="1400" dirty="0"/>
              <a:t>Diagnostic and epidemiological conclusions</a:t>
            </a:r>
          </a:p>
        </p:txBody>
      </p:sp>
      <p:cxnSp>
        <p:nvCxnSpPr>
          <p:cNvPr id="74" name="Straight Arrow Connector 73"/>
          <p:cNvCxnSpPr/>
          <p:nvPr/>
        </p:nvCxnSpPr>
        <p:spPr>
          <a:xfrm>
            <a:off x="7785628" y="4266421"/>
            <a:ext cx="0" cy="275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547852" y="6398593"/>
            <a:ext cx="2034629" cy="338554"/>
          </a:xfrm>
          <a:prstGeom prst="rect">
            <a:avLst/>
          </a:prstGeom>
          <a:noFill/>
        </p:spPr>
        <p:txBody>
          <a:bodyPr wrap="square" lIns="91439" tIns="45719" rIns="91439" bIns="45719" rtlCol="0">
            <a:spAutoFit/>
          </a:bodyPr>
          <a:lstStyle/>
          <a:p>
            <a:r>
              <a:rPr lang="en-US" sz="1600" dirty="0"/>
              <a:t>Paired 150 base reads</a:t>
            </a:r>
          </a:p>
        </p:txBody>
      </p:sp>
    </p:spTree>
    <p:extLst>
      <p:ext uri="{BB962C8B-B14F-4D97-AF65-F5344CB8AC3E}">
        <p14:creationId xmlns:p14="http://schemas.microsoft.com/office/powerpoint/2010/main" val="338549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P spid="57" grpId="0" animBg="1"/>
      <p:bldP spid="58" grpId="0" animBg="1"/>
      <p:bldP spid="59" grpId="0"/>
      <p:bldP spid="60" grpId="0"/>
      <p:bldP spid="61" grpId="0" animBg="1"/>
      <p:bldP spid="62" grpId="0" animBg="1"/>
      <p:bldP spid="66" grpId="0" animBg="1"/>
      <p:bldP spid="70" grpId="0" animBg="1"/>
      <p:bldP spid="71" grpId="0" animBg="1"/>
      <p:bldP spid="73" grpId="0" animBg="1"/>
      <p:bldP spid="7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Human “contamination”</a:t>
            </a:r>
            <a:endParaRPr lang="en-US" dirty="0"/>
          </a:p>
        </p:txBody>
      </p:sp>
      <p:pic>
        <p:nvPicPr>
          <p:cNvPr id="5" name="Picture 4"/>
          <p:cNvPicPr>
            <a:picLocks noChangeAspect="1"/>
          </p:cNvPicPr>
          <p:nvPr/>
        </p:nvPicPr>
        <p:blipFill rotWithShape="1">
          <a:blip r:embed="rId2"/>
          <a:srcRect l="6105" b="4553"/>
          <a:stretch/>
        </p:blipFill>
        <p:spPr>
          <a:xfrm>
            <a:off x="2659529" y="1143002"/>
            <a:ext cx="3989295" cy="4797345"/>
          </a:xfrm>
          <a:prstGeom prst="rect">
            <a:avLst/>
          </a:prstGeom>
        </p:spPr>
      </p:pic>
      <p:sp>
        <p:nvSpPr>
          <p:cNvPr id="2" name="TextBox 1"/>
          <p:cNvSpPr txBox="1"/>
          <p:nvPr/>
        </p:nvSpPr>
        <p:spPr>
          <a:xfrm>
            <a:off x="3899649" y="5856945"/>
            <a:ext cx="1927412" cy="369332"/>
          </a:xfrm>
          <a:prstGeom prst="rect">
            <a:avLst/>
          </a:prstGeom>
          <a:noFill/>
        </p:spPr>
        <p:txBody>
          <a:bodyPr wrap="square" lIns="91439" tIns="45719" rIns="91439" bIns="45719" rtlCol="0">
            <a:spAutoFit/>
          </a:bodyPr>
          <a:lstStyle/>
          <a:p>
            <a:r>
              <a:rPr lang="en-US" dirty="0" smtClean="0"/>
              <a:t>Stool appearance</a:t>
            </a:r>
            <a:endParaRPr lang="en-US" dirty="0"/>
          </a:p>
        </p:txBody>
      </p:sp>
      <p:sp>
        <p:nvSpPr>
          <p:cNvPr id="6" name="TextBox 5"/>
          <p:cNvSpPr txBox="1"/>
          <p:nvPr/>
        </p:nvSpPr>
        <p:spPr>
          <a:xfrm rot="16200000">
            <a:off x="1107299" y="3185015"/>
            <a:ext cx="2705246" cy="369330"/>
          </a:xfrm>
          <a:prstGeom prst="rect">
            <a:avLst/>
          </a:prstGeom>
          <a:noFill/>
        </p:spPr>
        <p:txBody>
          <a:bodyPr wrap="square" lIns="91439" tIns="45719" rIns="91439" bIns="45719" rtlCol="0">
            <a:spAutoFit/>
          </a:bodyPr>
          <a:lstStyle/>
          <a:p>
            <a:r>
              <a:rPr lang="en-US" dirty="0" smtClean="0"/>
              <a:t>Fraction mapped reads</a:t>
            </a:r>
            <a:endParaRPr lang="en-US" dirty="0"/>
          </a:p>
        </p:txBody>
      </p:sp>
    </p:spTree>
    <p:extLst>
      <p:ext uri="{BB962C8B-B14F-4D97-AF65-F5344CB8AC3E}">
        <p14:creationId xmlns:p14="http://schemas.microsoft.com/office/powerpoint/2010/main" val="106993317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Healthy human </a:t>
            </a:r>
            <a:r>
              <a:rPr lang="en-US" dirty="0" err="1" smtClean="0"/>
              <a:t>microbiome</a:t>
            </a:r>
            <a:endParaRPr lang="en-US" dirty="0"/>
          </a:p>
        </p:txBody>
      </p:sp>
      <p:pic>
        <p:nvPicPr>
          <p:cNvPr id="6" name="Picture 255" descr="nature11234-f2"/>
          <p:cNvPicPr>
            <a:picLocks noChangeAspect="1" noChangeArrowheads="1"/>
          </p:cNvPicPr>
          <p:nvPr/>
        </p:nvPicPr>
        <p:blipFill rotWithShape="1">
          <a:blip r:embed="rId2">
            <a:extLst>
              <a:ext uri="{28A0092B-C50C-407E-A947-70E740481C1C}">
                <a14:useLocalDpi xmlns:a14="http://schemas.microsoft.com/office/drawing/2010/main" val="0"/>
              </a:ext>
            </a:extLst>
          </a:blip>
          <a:srcRect l="54058" r="28778" b="51464"/>
          <a:stretch/>
        </p:blipFill>
        <p:spPr bwMode="auto">
          <a:xfrm>
            <a:off x="457201" y="1471710"/>
            <a:ext cx="4338918" cy="46959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55" descr="nature11234-f2"/>
          <p:cNvPicPr>
            <a:picLocks noChangeAspect="1" noChangeArrowheads="1"/>
          </p:cNvPicPr>
          <p:nvPr/>
        </p:nvPicPr>
        <p:blipFill rotWithShape="1">
          <a:blip r:embed="rId2">
            <a:extLst>
              <a:ext uri="{28A0092B-C50C-407E-A947-70E740481C1C}">
                <a14:useLocalDpi xmlns:a14="http://schemas.microsoft.com/office/drawing/2010/main" val="0"/>
              </a:ext>
            </a:extLst>
          </a:blip>
          <a:srcRect l="77130" r="2777" b="51464"/>
          <a:stretch/>
        </p:blipFill>
        <p:spPr bwMode="auto">
          <a:xfrm>
            <a:off x="5065058" y="1882591"/>
            <a:ext cx="3750236" cy="34670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065058" y="5349595"/>
            <a:ext cx="4078942" cy="590929"/>
          </a:xfrm>
          <a:prstGeom prst="rect">
            <a:avLst/>
          </a:prstGeom>
          <a:noFill/>
        </p:spPr>
        <p:txBody>
          <a:bodyPr wrap="square" lIns="91439" tIns="45719" rIns="91439" bIns="45719" rtlCol="0">
            <a:spAutoFit/>
          </a:bodyPr>
          <a:lstStyle/>
          <a:p>
            <a:r>
              <a:rPr lang="en-US" sz="1600" dirty="0"/>
              <a:t>The Human </a:t>
            </a:r>
            <a:r>
              <a:rPr lang="en-US" sz="1600" dirty="0" err="1"/>
              <a:t>Microbiome</a:t>
            </a:r>
            <a:r>
              <a:rPr lang="en-US" sz="1600" dirty="0"/>
              <a:t> Project Consortium</a:t>
            </a:r>
          </a:p>
          <a:p>
            <a:r>
              <a:rPr lang="en-US" sz="1600" dirty="0"/>
              <a:t>PMID: 22699609</a:t>
            </a:r>
          </a:p>
        </p:txBody>
      </p:sp>
    </p:spTree>
    <p:extLst>
      <p:ext uri="{BB962C8B-B14F-4D97-AF65-F5344CB8AC3E}">
        <p14:creationId xmlns:p14="http://schemas.microsoft.com/office/powerpoint/2010/main" val="14307196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err="1" smtClean="0"/>
              <a:t>Metagenomics</a:t>
            </a:r>
            <a:r>
              <a:rPr lang="en-GB" dirty="0" smtClean="0"/>
              <a:t>: phylogenetic profiling</a:t>
            </a:r>
            <a:endParaRPr lang="en-GB" dirty="0"/>
          </a:p>
        </p:txBody>
      </p:sp>
      <p:pic>
        <p:nvPicPr>
          <p:cNvPr id="4" name="Picture 3"/>
          <p:cNvPicPr>
            <a:picLocks noChangeAspect="1"/>
          </p:cNvPicPr>
          <p:nvPr/>
        </p:nvPicPr>
        <p:blipFill>
          <a:blip r:embed="rId3"/>
          <a:stretch>
            <a:fillRect/>
          </a:stretch>
        </p:blipFill>
        <p:spPr>
          <a:xfrm>
            <a:off x="439804" y="1212580"/>
            <a:ext cx="8246996" cy="4969440"/>
          </a:xfrm>
          <a:prstGeom prst="rect">
            <a:avLst/>
          </a:prstGeom>
        </p:spPr>
      </p:pic>
    </p:spTree>
    <p:extLst>
      <p:ext uri="{BB962C8B-B14F-4D97-AF65-F5344CB8AC3E}">
        <p14:creationId xmlns:p14="http://schemas.microsoft.com/office/powerpoint/2010/main" val="16321596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STEC genome coverage plot</a:t>
            </a:r>
            <a:endParaRPr lang="en-GB" dirty="0"/>
          </a:p>
        </p:txBody>
      </p:sp>
      <p:pic>
        <p:nvPicPr>
          <p:cNvPr id="6148" name="Picture 4"/>
          <p:cNvPicPr>
            <a:picLocks noChangeAspect="1" noChangeArrowheads="1"/>
          </p:cNvPicPr>
          <p:nvPr/>
        </p:nvPicPr>
        <p:blipFill>
          <a:blip r:embed="rId3" cstate="print"/>
          <a:srcRect/>
          <a:stretch>
            <a:fillRect/>
          </a:stretch>
        </p:blipFill>
        <p:spPr bwMode="auto">
          <a:xfrm>
            <a:off x="729629" y="1417640"/>
            <a:ext cx="7634074" cy="5211443"/>
          </a:xfrm>
          <a:prstGeom prst="rect">
            <a:avLst/>
          </a:prstGeom>
          <a:noFill/>
          <a:ln w="9525">
            <a:noFill/>
            <a:miter lim="800000"/>
            <a:headEnd/>
            <a:tailEnd/>
          </a:ln>
        </p:spPr>
      </p:pic>
      <p:sp>
        <p:nvSpPr>
          <p:cNvPr id="9" name="Rectangle 8"/>
          <p:cNvSpPr/>
          <p:nvPr/>
        </p:nvSpPr>
        <p:spPr>
          <a:xfrm>
            <a:off x="3425295" y="3541267"/>
            <a:ext cx="360040" cy="165618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GB" dirty="0">
              <a:solidFill>
                <a:srgbClr val="000000"/>
              </a:solidFill>
            </a:endParaRPr>
          </a:p>
        </p:txBody>
      </p:sp>
      <p:sp>
        <p:nvSpPr>
          <p:cNvPr id="11" name="TextBox 10"/>
          <p:cNvSpPr txBox="1"/>
          <p:nvPr/>
        </p:nvSpPr>
        <p:spPr>
          <a:xfrm>
            <a:off x="2867030" y="2751270"/>
            <a:ext cx="3240360" cy="369332"/>
          </a:xfrm>
          <a:prstGeom prst="rect">
            <a:avLst/>
          </a:prstGeom>
          <a:noFill/>
        </p:spPr>
        <p:txBody>
          <a:bodyPr wrap="square" lIns="91439" tIns="45719" rIns="91439" bIns="45719" rtlCol="0">
            <a:spAutoFit/>
          </a:bodyPr>
          <a:lstStyle/>
          <a:p>
            <a:r>
              <a:rPr lang="en-GB" dirty="0" smtClean="0">
                <a:solidFill>
                  <a:schemeClr val="bg1"/>
                </a:solidFill>
              </a:rPr>
              <a:t>Shiga-toxin encoding phage</a:t>
            </a:r>
            <a:endParaRPr lang="en-GB" dirty="0">
              <a:solidFill>
                <a:schemeClr val="bg1"/>
              </a:solidFill>
            </a:endParaRPr>
          </a:p>
        </p:txBody>
      </p:sp>
    </p:spTree>
    <p:extLst>
      <p:ext uri="{BB962C8B-B14F-4D97-AF65-F5344CB8AC3E}">
        <p14:creationId xmlns:p14="http://schemas.microsoft.com/office/powerpoint/2010/main" val="5362068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Pathogen Discovery: Minus healthy controls</a:t>
            </a:r>
            <a:endParaRPr lang="en-US" sz="2800" dirty="0"/>
          </a:p>
        </p:txBody>
      </p:sp>
      <p:pic>
        <p:nvPicPr>
          <p:cNvPr id="4" name="r-animation.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6090" y="2"/>
            <a:ext cx="6839289" cy="6839289"/>
          </a:xfrm>
          <a:prstGeom prst="rect">
            <a:avLst/>
          </a:prstGeom>
        </p:spPr>
      </p:pic>
      <p:sp>
        <p:nvSpPr>
          <p:cNvPr id="3" name="TextBox 2"/>
          <p:cNvSpPr txBox="1"/>
          <p:nvPr/>
        </p:nvSpPr>
        <p:spPr>
          <a:xfrm>
            <a:off x="6469878" y="815120"/>
            <a:ext cx="1156447" cy="369332"/>
          </a:xfrm>
          <a:prstGeom prst="rect">
            <a:avLst/>
          </a:prstGeom>
          <a:noFill/>
        </p:spPr>
        <p:txBody>
          <a:bodyPr wrap="square" rtlCol="0">
            <a:spAutoFit/>
          </a:bodyPr>
          <a:lstStyle/>
          <a:p>
            <a:r>
              <a:rPr lang="en-US" dirty="0" err="1" smtClean="0">
                <a:solidFill>
                  <a:srgbClr val="000000"/>
                </a:solidFill>
              </a:rPr>
              <a:t>MetaHIT</a:t>
            </a:r>
            <a:endParaRPr lang="en-US" dirty="0">
              <a:solidFill>
                <a:srgbClr val="000000"/>
              </a:solidFill>
            </a:endParaRPr>
          </a:p>
        </p:txBody>
      </p:sp>
    </p:spTree>
    <p:extLst>
      <p:ext uri="{BB962C8B-B14F-4D97-AF65-F5344CB8AC3E}">
        <p14:creationId xmlns:p14="http://schemas.microsoft.com/office/powerpoint/2010/main" val="1673259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4"/>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4"/>
                                        </p:tgtEl>
                                      </p:cBhvr>
                                    </p:cmd>
                                  </p:childTnLst>
                                </p:cTn>
                              </p:par>
                            </p:childTnLst>
                          </p:cTn>
                        </p:par>
                      </p:childTnLst>
                    </p:cTn>
                  </p:par>
                </p:childTnLst>
              </p:cTn>
              <p:nextCondLst>
                <p:cond evt="onClick" delay="0">
                  <p:tgtEl>
                    <p:spTgt spid="4"/>
                  </p:tgtEl>
                </p:cond>
              </p:nextCondLst>
            </p:seq>
            <p:video>
              <p:cMediaNode vol="80000">
                <p:cTn id="14" fill="hold" display="0">
                  <p:stCondLst>
                    <p:cond delay="indefinite"/>
                  </p:stCondLst>
                </p:cTn>
                <p:tgtEl>
                  <p:spTgt spid="4"/>
                </p:tgtEl>
              </p:cMediaNode>
            </p:video>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Pathogen discovery</a:t>
            </a:r>
            <a:endParaRPr lang="en-US" dirty="0"/>
          </a:p>
        </p:txBody>
      </p:sp>
      <p:pic>
        <p:nvPicPr>
          <p:cNvPr id="41" name="Picture 40"/>
          <p:cNvPicPr>
            <a:picLocks noChangeAspect="1"/>
          </p:cNvPicPr>
          <p:nvPr/>
        </p:nvPicPr>
        <p:blipFill rotWithShape="1">
          <a:blip r:embed="rId3"/>
          <a:srcRect l="56408"/>
          <a:stretch/>
        </p:blipFill>
        <p:spPr>
          <a:xfrm>
            <a:off x="457201" y="1404471"/>
            <a:ext cx="3535581" cy="4866340"/>
          </a:xfrm>
          <a:prstGeom prst="rect">
            <a:avLst/>
          </a:prstGeom>
        </p:spPr>
      </p:pic>
      <p:sp>
        <p:nvSpPr>
          <p:cNvPr id="3" name="TextBox 2"/>
          <p:cNvSpPr txBox="1"/>
          <p:nvPr/>
        </p:nvSpPr>
        <p:spPr>
          <a:xfrm>
            <a:off x="5280358" y="1735161"/>
            <a:ext cx="3451412" cy="1477328"/>
          </a:xfrm>
          <a:prstGeom prst="rect">
            <a:avLst/>
          </a:prstGeom>
          <a:noFill/>
        </p:spPr>
        <p:txBody>
          <a:bodyPr wrap="square" rtlCol="0">
            <a:spAutoFit/>
          </a:bodyPr>
          <a:lstStyle/>
          <a:p>
            <a:pPr marL="285750" indent="-285750">
              <a:buFont typeface="Arial"/>
              <a:buChar char="•"/>
            </a:pPr>
            <a:r>
              <a:rPr lang="en-US" dirty="0" smtClean="0"/>
              <a:t>Shiga-toxin encoding phage genes</a:t>
            </a:r>
          </a:p>
          <a:p>
            <a:pPr marL="285750" indent="-285750">
              <a:buFont typeface="Arial"/>
              <a:buChar char="•"/>
            </a:pPr>
            <a:r>
              <a:rPr lang="en-US" dirty="0" smtClean="0"/>
              <a:t>O-antigen determining genes</a:t>
            </a:r>
          </a:p>
          <a:p>
            <a:pPr marL="285750" indent="-285750">
              <a:buFont typeface="Arial"/>
              <a:buChar char="•"/>
            </a:pPr>
            <a:r>
              <a:rPr lang="en-US" dirty="0" err="1" smtClean="0"/>
              <a:t>pAA</a:t>
            </a:r>
            <a:r>
              <a:rPr lang="en-US" dirty="0" smtClean="0"/>
              <a:t> and </a:t>
            </a:r>
            <a:r>
              <a:rPr lang="en-US" dirty="0" err="1" smtClean="0"/>
              <a:t>pESBL</a:t>
            </a:r>
            <a:r>
              <a:rPr lang="en-US" dirty="0" smtClean="0"/>
              <a:t> specific sequences</a:t>
            </a:r>
            <a:endParaRPr lang="en-US" dirty="0"/>
          </a:p>
        </p:txBody>
      </p:sp>
      <p:sp>
        <p:nvSpPr>
          <p:cNvPr id="4" name="TextBox 3"/>
          <p:cNvSpPr txBox="1"/>
          <p:nvPr/>
        </p:nvSpPr>
        <p:spPr>
          <a:xfrm>
            <a:off x="4569587" y="6086145"/>
            <a:ext cx="4574414" cy="369332"/>
          </a:xfrm>
          <a:prstGeom prst="rect">
            <a:avLst/>
          </a:prstGeom>
          <a:noFill/>
        </p:spPr>
        <p:txBody>
          <a:bodyPr wrap="square" rtlCol="0">
            <a:spAutoFit/>
          </a:bodyPr>
          <a:lstStyle/>
          <a:p>
            <a:r>
              <a:rPr lang="en-US" dirty="0" smtClean="0"/>
              <a:t>CONCOCT: Chris Quince, Anders </a:t>
            </a:r>
            <a:r>
              <a:rPr lang="en-US" dirty="0" err="1" smtClean="0"/>
              <a:t>Andersson</a:t>
            </a:r>
            <a:endParaRPr lang="en-US" dirty="0"/>
          </a:p>
        </p:txBody>
      </p:sp>
      <p:sp>
        <p:nvSpPr>
          <p:cNvPr id="12" name="TextBox 11"/>
          <p:cNvSpPr txBox="1"/>
          <p:nvPr/>
        </p:nvSpPr>
        <p:spPr>
          <a:xfrm>
            <a:off x="5280357" y="3575642"/>
            <a:ext cx="4409590" cy="1477328"/>
          </a:xfrm>
          <a:prstGeom prst="rect">
            <a:avLst/>
          </a:prstGeom>
          <a:noFill/>
        </p:spPr>
        <p:txBody>
          <a:bodyPr wrap="square" rtlCol="0">
            <a:spAutoFit/>
          </a:bodyPr>
          <a:lstStyle/>
          <a:p>
            <a:r>
              <a:rPr lang="en-US" dirty="0" smtClean="0"/>
              <a:t>Motivations for CONCOCT:</a:t>
            </a:r>
          </a:p>
          <a:p>
            <a:pPr marL="285750" indent="-285750">
              <a:buFont typeface="Arial"/>
              <a:buChar char="•"/>
            </a:pPr>
            <a:r>
              <a:rPr lang="en-US" dirty="0" smtClean="0"/>
              <a:t>Unsupervised version?</a:t>
            </a:r>
          </a:p>
          <a:p>
            <a:pPr marL="285750" indent="-285750">
              <a:buFont typeface="Arial"/>
              <a:buChar char="•"/>
            </a:pPr>
            <a:r>
              <a:rPr lang="en-US" dirty="0" smtClean="0"/>
              <a:t>Can we extract all the genomes?</a:t>
            </a:r>
          </a:p>
          <a:p>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91671421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sz="3600" i="1" dirty="0" smtClean="0"/>
              <a:t>E. coli</a:t>
            </a:r>
            <a:r>
              <a:rPr lang="en-US" sz="3600" dirty="0" smtClean="0"/>
              <a:t> O104:H4 genome reconstruction</a:t>
            </a:r>
            <a:endParaRPr lang="en-US" sz="3600" dirty="0"/>
          </a:p>
        </p:txBody>
      </p:sp>
      <p:pic>
        <p:nvPicPr>
          <p:cNvPr id="3" name="Picture 2"/>
          <p:cNvPicPr>
            <a:picLocks noChangeAspect="1"/>
          </p:cNvPicPr>
          <p:nvPr/>
        </p:nvPicPr>
        <p:blipFill>
          <a:blip r:embed="rId2"/>
          <a:stretch>
            <a:fillRect/>
          </a:stretch>
        </p:blipFill>
        <p:spPr>
          <a:xfrm>
            <a:off x="259977" y="1406712"/>
            <a:ext cx="8770297" cy="4644464"/>
          </a:xfrm>
          <a:prstGeom prst="rect">
            <a:avLst/>
          </a:prstGeom>
        </p:spPr>
      </p:pic>
      <p:sp>
        <p:nvSpPr>
          <p:cNvPr id="4" name="TextBox 3"/>
          <p:cNvSpPr txBox="1"/>
          <p:nvPr/>
        </p:nvSpPr>
        <p:spPr>
          <a:xfrm>
            <a:off x="4556451" y="6165940"/>
            <a:ext cx="4294587" cy="369332"/>
          </a:xfrm>
          <a:prstGeom prst="rect">
            <a:avLst/>
          </a:prstGeom>
          <a:noFill/>
        </p:spPr>
        <p:txBody>
          <a:bodyPr wrap="square" rtlCol="0">
            <a:spAutoFit/>
          </a:bodyPr>
          <a:lstStyle/>
          <a:p>
            <a:r>
              <a:rPr lang="en-US" dirty="0" smtClean="0"/>
              <a:t>Loman et al. </a:t>
            </a:r>
            <a:r>
              <a:rPr lang="hr-HR" dirty="0"/>
              <a:t>doi: 10.1001/jama.2013.3231.</a:t>
            </a:r>
            <a:endParaRPr lang="en-US" dirty="0"/>
          </a:p>
        </p:txBody>
      </p:sp>
    </p:spTree>
    <p:extLst>
      <p:ext uri="{BB962C8B-B14F-4D97-AF65-F5344CB8AC3E}">
        <p14:creationId xmlns:p14="http://schemas.microsoft.com/office/powerpoint/2010/main" val="60290323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Getting the diagnosis:</a:t>
            </a:r>
            <a:br>
              <a:rPr lang="en-GB" dirty="0" smtClean="0"/>
            </a:br>
            <a:r>
              <a:rPr lang="en-GB" dirty="0" smtClean="0"/>
              <a:t>STEC genome </a:t>
            </a:r>
            <a:r>
              <a:rPr lang="en-GB" dirty="0"/>
              <a:t>r</a:t>
            </a:r>
            <a:r>
              <a:rPr lang="en-GB" dirty="0" smtClean="0"/>
              <a:t>econstruction</a:t>
            </a:r>
            <a:endParaRPr lang="en-GB" dirty="0"/>
          </a:p>
        </p:txBody>
      </p:sp>
      <p:sp>
        <p:nvSpPr>
          <p:cNvPr id="4" name="TextBox 3"/>
          <p:cNvSpPr txBox="1"/>
          <p:nvPr/>
        </p:nvSpPr>
        <p:spPr>
          <a:xfrm>
            <a:off x="5811335" y="2207482"/>
            <a:ext cx="3024094" cy="3139319"/>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marL="285747" indent="-285747">
              <a:buFont typeface="Arial"/>
              <a:buChar char="•"/>
            </a:pPr>
            <a:r>
              <a:rPr lang="en-US" sz="2000" dirty="0"/>
              <a:t>STEC genome recovered at &gt;10x coverage: 10/40</a:t>
            </a:r>
          </a:p>
          <a:p>
            <a:pPr marL="285747" indent="-285747">
              <a:buFont typeface="Arial"/>
              <a:buChar char="•"/>
            </a:pPr>
            <a:r>
              <a:rPr lang="en-US" sz="2000" dirty="0"/>
              <a:t>STEC genome recovered at &gt;1x coverage: 26/40</a:t>
            </a:r>
          </a:p>
          <a:p>
            <a:pPr marL="285747" indent="-285747">
              <a:buFont typeface="Arial"/>
              <a:buChar char="•"/>
            </a:pPr>
            <a:r>
              <a:rPr lang="en-US" sz="2000" dirty="0"/>
              <a:t>Shiga toxin fragments recovered: 27/40</a:t>
            </a:r>
          </a:p>
          <a:p>
            <a:pPr marL="285747" indent="-285747">
              <a:buFont typeface="Arial"/>
              <a:buChar char="•"/>
            </a:pPr>
            <a:r>
              <a:rPr lang="en-US" sz="2000" dirty="0"/>
              <a:t>Detected STEC genome in 6 samples which were ELISA negative</a:t>
            </a:r>
          </a:p>
          <a:p>
            <a:pPr algn="ctr"/>
            <a:endParaRPr lang="en-US" dirty="0"/>
          </a:p>
        </p:txBody>
      </p:sp>
      <p:pic>
        <p:nvPicPr>
          <p:cNvPr id="6" name="Picture 5"/>
          <p:cNvPicPr>
            <a:picLocks noChangeAspect="1"/>
          </p:cNvPicPr>
          <p:nvPr/>
        </p:nvPicPr>
        <p:blipFill>
          <a:blip r:embed="rId3"/>
          <a:stretch>
            <a:fillRect/>
          </a:stretch>
        </p:blipFill>
        <p:spPr>
          <a:xfrm>
            <a:off x="333474" y="1719353"/>
            <a:ext cx="5329233" cy="4788074"/>
          </a:xfrm>
          <a:prstGeom prst="rect">
            <a:avLst/>
          </a:prstGeom>
        </p:spPr>
      </p:pic>
    </p:spTree>
    <p:extLst>
      <p:ext uri="{BB962C8B-B14F-4D97-AF65-F5344CB8AC3E}">
        <p14:creationId xmlns:p14="http://schemas.microsoft.com/office/powerpoint/2010/main" val="28148536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858"/>
            <a:ext cx="8229600" cy="1143000"/>
          </a:xfrm>
        </p:spPr>
        <p:txBody>
          <a:bodyPr/>
          <a:lstStyle/>
          <a:p>
            <a:r>
              <a:rPr lang="en-US" dirty="0" err="1" smtClean="0"/>
              <a:t>Metagenomics</a:t>
            </a:r>
            <a:r>
              <a:rPr lang="en-US" dirty="0" smtClean="0"/>
              <a:t> – Your questions</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5677111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Shiga-toxin encoding phage:</a:t>
            </a:r>
            <a:br>
              <a:rPr lang="en-US" dirty="0" smtClean="0"/>
            </a:br>
            <a:r>
              <a:rPr lang="en-US" dirty="0"/>
              <a:t>C</a:t>
            </a:r>
            <a:r>
              <a:rPr lang="en-US" dirty="0" smtClean="0"/>
              <a:t>opy number variation</a:t>
            </a:r>
            <a:endParaRPr lang="en-US" dirty="0"/>
          </a:p>
        </p:txBody>
      </p:sp>
      <p:pic>
        <p:nvPicPr>
          <p:cNvPr id="4" name="Content Placeholder 3"/>
          <p:cNvPicPr>
            <a:picLocks noGrp="1" noChangeAspect="1"/>
          </p:cNvPicPr>
          <p:nvPr>
            <p:ph idx="1"/>
          </p:nvPr>
        </p:nvPicPr>
        <p:blipFill rotWithShape="1">
          <a:blip r:embed="rId2"/>
          <a:srcRect l="33281" t="51097" b="6"/>
          <a:stretch/>
        </p:blipFill>
        <p:spPr>
          <a:xfrm>
            <a:off x="203201" y="1536742"/>
            <a:ext cx="8634440" cy="3797258"/>
          </a:xfrm>
        </p:spPr>
      </p:pic>
    </p:spTree>
    <p:extLst>
      <p:ext uri="{BB962C8B-B14F-4D97-AF65-F5344CB8AC3E}">
        <p14:creationId xmlns:p14="http://schemas.microsoft.com/office/powerpoint/2010/main" val="309364920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Detection of important virulence genes</a:t>
            </a:r>
            <a:endParaRPr lang="en-US" sz="3600" dirty="0"/>
          </a:p>
        </p:txBody>
      </p:sp>
      <p:sp>
        <p:nvSpPr>
          <p:cNvPr id="3" name="Content Placeholder 2"/>
          <p:cNvSpPr>
            <a:spLocks noGrp="1"/>
          </p:cNvSpPr>
          <p:nvPr>
            <p:ph idx="1"/>
          </p:nvPr>
        </p:nvSpPr>
        <p:spPr>
          <a:xfrm>
            <a:off x="426776" y="1610990"/>
            <a:ext cx="8229600" cy="4694362"/>
          </a:xfrm>
        </p:spPr>
        <p:txBody>
          <a:bodyPr>
            <a:normAutofit/>
          </a:bodyPr>
          <a:lstStyle/>
          <a:p>
            <a:pPr lvl="1"/>
            <a:r>
              <a:rPr lang="en-US" dirty="0" err="1" smtClean="0"/>
              <a:t>Flagellin</a:t>
            </a:r>
            <a:r>
              <a:rPr lang="en-US" dirty="0" smtClean="0"/>
              <a:t>  (H-antigen)</a:t>
            </a:r>
          </a:p>
          <a:p>
            <a:pPr lvl="1"/>
            <a:r>
              <a:rPr lang="en-US" dirty="0" smtClean="0"/>
              <a:t>MLST</a:t>
            </a:r>
          </a:p>
          <a:p>
            <a:pPr lvl="2"/>
            <a:endParaRPr lang="en-US" dirty="0" smtClean="0"/>
          </a:p>
          <a:p>
            <a:pPr lvl="1"/>
            <a:endParaRPr lang="en-US" dirty="0" smtClean="0"/>
          </a:p>
          <a:p>
            <a:pPr lvl="1"/>
            <a:endParaRPr lang="en-US" dirty="0" smtClean="0"/>
          </a:p>
          <a:p>
            <a:pPr lvl="2"/>
            <a:endParaRPr lang="en-US" dirty="0" smtClean="0"/>
          </a:p>
          <a:p>
            <a:pPr marL="594354" lvl="2" indent="0">
              <a:buNone/>
            </a:pPr>
            <a:endParaRPr lang="en-US" dirty="0" smtClean="0"/>
          </a:p>
        </p:txBody>
      </p:sp>
      <p:sp>
        <p:nvSpPr>
          <p:cNvPr id="5" name="TextBox 4"/>
          <p:cNvSpPr txBox="1"/>
          <p:nvPr/>
        </p:nvSpPr>
        <p:spPr>
          <a:xfrm>
            <a:off x="457200" y="2766164"/>
            <a:ext cx="2059332" cy="3416318"/>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endParaRPr lang="en-US" dirty="0"/>
          </a:p>
          <a:p>
            <a:pPr algn="ctr"/>
            <a:r>
              <a:rPr lang="en-US" dirty="0" smtClean="0"/>
              <a:t>Correct H antigen detected in 17/40</a:t>
            </a:r>
          </a:p>
          <a:p>
            <a:pPr algn="ctr"/>
            <a:endParaRPr lang="en-US" dirty="0" smtClean="0"/>
          </a:p>
          <a:p>
            <a:pPr algn="ctr"/>
            <a:r>
              <a:rPr lang="en-US" dirty="0" smtClean="0"/>
              <a:t>No H antigen detected in 18/40</a:t>
            </a:r>
          </a:p>
          <a:p>
            <a:pPr algn="ctr"/>
            <a:endParaRPr lang="en-US" dirty="0" smtClean="0"/>
          </a:p>
          <a:p>
            <a:pPr algn="ctr"/>
            <a:r>
              <a:rPr lang="en-US" dirty="0" smtClean="0"/>
              <a:t>Mixtures of antigens detected in 3/40</a:t>
            </a:r>
          </a:p>
          <a:p>
            <a:endParaRPr lang="en-US" dirty="0" smtClean="0"/>
          </a:p>
          <a:p>
            <a:endParaRPr lang="en-US" dirty="0" smtClean="0"/>
          </a:p>
        </p:txBody>
      </p:sp>
      <p:pic>
        <p:nvPicPr>
          <p:cNvPr id="7" name="Content Placeholder 3"/>
          <p:cNvPicPr>
            <a:picLocks noChangeAspect="1"/>
          </p:cNvPicPr>
          <p:nvPr/>
        </p:nvPicPr>
        <p:blipFill rotWithShape="1">
          <a:blip r:embed="rId2"/>
          <a:srcRect t="51097" r="65968" b="6"/>
          <a:stretch/>
        </p:blipFill>
        <p:spPr>
          <a:xfrm>
            <a:off x="4808395" y="2543451"/>
            <a:ext cx="4080068" cy="3517753"/>
          </a:xfrm>
          <a:prstGeom prst="rect">
            <a:avLst/>
          </a:prstGeom>
        </p:spPr>
      </p:pic>
      <p:sp>
        <p:nvSpPr>
          <p:cNvPr id="9" name="TextBox 8"/>
          <p:cNvSpPr txBox="1"/>
          <p:nvPr/>
        </p:nvSpPr>
        <p:spPr>
          <a:xfrm>
            <a:off x="2631369" y="2770204"/>
            <a:ext cx="2025010" cy="3139319"/>
          </a:xfrm>
          <a:prstGeom prst="rect">
            <a:avLst/>
          </a:prstGeom>
        </p:spPr>
        <p:style>
          <a:lnRef idx="2">
            <a:schemeClr val="dk1"/>
          </a:lnRef>
          <a:fillRef idx="1">
            <a:schemeClr val="lt1"/>
          </a:fillRef>
          <a:effectRef idx="0">
            <a:schemeClr val="dk1"/>
          </a:effectRef>
          <a:fontRef idx="minor">
            <a:schemeClr val="dk1"/>
          </a:fontRef>
        </p:style>
        <p:txBody>
          <a:bodyPr wrap="square" lIns="91439" tIns="45719" rIns="91439" bIns="45719" rtlCol="0">
            <a:spAutoFit/>
          </a:bodyPr>
          <a:lstStyle/>
          <a:p>
            <a:pPr algn="ctr"/>
            <a:r>
              <a:rPr lang="en-US" dirty="0" smtClean="0"/>
              <a:t>ST678 profile unambiguously detected in 9/40</a:t>
            </a:r>
          </a:p>
          <a:p>
            <a:pPr algn="ctr"/>
            <a:endParaRPr lang="en-US" dirty="0"/>
          </a:p>
          <a:p>
            <a:pPr algn="ctr"/>
            <a:r>
              <a:rPr lang="en-US" dirty="0" smtClean="0"/>
              <a:t>Mixture of profiles detected in 5/40</a:t>
            </a:r>
          </a:p>
          <a:p>
            <a:pPr algn="ctr"/>
            <a:endParaRPr lang="en-US" dirty="0"/>
          </a:p>
          <a:p>
            <a:pPr algn="ctr"/>
            <a:r>
              <a:rPr lang="en-US" dirty="0" smtClean="0"/>
              <a:t>The rest either partial or absent profiles</a:t>
            </a:r>
          </a:p>
          <a:p>
            <a:endParaRPr lang="en-US" dirty="0"/>
          </a:p>
        </p:txBody>
      </p:sp>
    </p:spTree>
    <p:extLst>
      <p:ext uri="{BB962C8B-B14F-4D97-AF65-F5344CB8AC3E}">
        <p14:creationId xmlns:p14="http://schemas.microsoft.com/office/powerpoint/2010/main" val="340267149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Non-STEC genome reconstructions</a:t>
            </a:r>
            <a:endParaRPr lang="en-US" dirty="0"/>
          </a:p>
        </p:txBody>
      </p:sp>
      <p:pic>
        <p:nvPicPr>
          <p:cNvPr id="4" name="Content Placeholder 3"/>
          <p:cNvPicPr>
            <a:picLocks noGrp="1" noChangeAspect="1"/>
          </p:cNvPicPr>
          <p:nvPr>
            <p:ph idx="1"/>
          </p:nvPr>
        </p:nvPicPr>
        <p:blipFill rotWithShape="1">
          <a:blip r:embed="rId2"/>
          <a:srcRect t="6" b="49724"/>
          <a:stretch/>
        </p:blipFill>
        <p:spPr>
          <a:xfrm>
            <a:off x="2" y="1327279"/>
            <a:ext cx="9143999" cy="2758370"/>
          </a:xfrm>
        </p:spPr>
      </p:pic>
      <p:sp>
        <p:nvSpPr>
          <p:cNvPr id="6" name="TextBox 5"/>
          <p:cNvSpPr txBox="1"/>
          <p:nvPr/>
        </p:nvSpPr>
        <p:spPr>
          <a:xfrm>
            <a:off x="1148985" y="4309681"/>
            <a:ext cx="6458067" cy="1477328"/>
          </a:xfrm>
          <a:prstGeom prst="rect">
            <a:avLst/>
          </a:prstGeom>
          <a:noFill/>
        </p:spPr>
        <p:txBody>
          <a:bodyPr wrap="square" lIns="91439" tIns="45719" rIns="91439" bIns="45719" rtlCol="0">
            <a:spAutoFit/>
          </a:bodyPr>
          <a:lstStyle/>
          <a:p>
            <a:pPr marL="285747" indent="-285747">
              <a:buFont typeface="Arial"/>
              <a:buChar char="•"/>
            </a:pPr>
            <a:r>
              <a:rPr lang="en-US" i="1" dirty="0" smtClean="0"/>
              <a:t>Clostridium </a:t>
            </a:r>
            <a:r>
              <a:rPr lang="en-US" i="1" dirty="0" err="1" smtClean="0"/>
              <a:t>difficile</a:t>
            </a:r>
            <a:r>
              <a:rPr lang="en-US" i="1" dirty="0" smtClean="0"/>
              <a:t> </a:t>
            </a:r>
            <a:r>
              <a:rPr lang="en-US" dirty="0" smtClean="0"/>
              <a:t>toxin sequences detected (2/2)</a:t>
            </a:r>
            <a:endParaRPr lang="en-US" dirty="0"/>
          </a:p>
          <a:p>
            <a:pPr marL="285747" indent="-285747">
              <a:buFont typeface="Arial"/>
              <a:buChar char="•"/>
            </a:pPr>
            <a:r>
              <a:rPr lang="en-US" i="1" dirty="0" smtClean="0"/>
              <a:t>Campylobacter </a:t>
            </a:r>
            <a:r>
              <a:rPr lang="en-US" i="1" dirty="0" err="1" smtClean="0"/>
              <a:t>jejuni</a:t>
            </a:r>
            <a:r>
              <a:rPr lang="en-US" i="1" dirty="0" smtClean="0"/>
              <a:t> </a:t>
            </a:r>
            <a:r>
              <a:rPr lang="en-US" dirty="0" smtClean="0"/>
              <a:t>toxin sequences detected</a:t>
            </a:r>
          </a:p>
          <a:p>
            <a:pPr marL="285747" indent="-285747">
              <a:buFont typeface="Arial"/>
              <a:buChar char="•"/>
            </a:pPr>
            <a:r>
              <a:rPr lang="en-US" i="1" dirty="0" smtClean="0"/>
              <a:t>Salmonella </a:t>
            </a:r>
            <a:r>
              <a:rPr lang="en-US" i="1" dirty="0" err="1" smtClean="0"/>
              <a:t>enterica</a:t>
            </a:r>
            <a:r>
              <a:rPr lang="en-US" i="1" dirty="0" smtClean="0"/>
              <a:t> </a:t>
            </a:r>
            <a:r>
              <a:rPr lang="en-US" dirty="0" smtClean="0"/>
              <a:t>sequences detected (1/2)</a:t>
            </a:r>
          </a:p>
          <a:p>
            <a:pPr marL="285747" indent="-285747">
              <a:buFont typeface="Arial"/>
              <a:buChar char="•"/>
            </a:pPr>
            <a:r>
              <a:rPr lang="en-US" dirty="0" smtClean="0"/>
              <a:t>Emerging human pathogen </a:t>
            </a:r>
            <a:r>
              <a:rPr lang="en-US" i="1" dirty="0" smtClean="0"/>
              <a:t>Campylobacter </a:t>
            </a:r>
            <a:r>
              <a:rPr lang="en-US" i="1" dirty="0" err="1" smtClean="0"/>
              <a:t>concisus</a:t>
            </a:r>
            <a:r>
              <a:rPr lang="en-US" i="1" dirty="0" smtClean="0"/>
              <a:t> </a:t>
            </a:r>
            <a:r>
              <a:rPr lang="en-US" dirty="0" smtClean="0"/>
              <a:t>detected</a:t>
            </a:r>
          </a:p>
          <a:p>
            <a:pPr marL="285747" indent="-285747">
              <a:buFont typeface="Arial"/>
              <a:buChar char="•"/>
            </a:pPr>
            <a:endParaRPr lang="en-US" dirty="0" smtClean="0"/>
          </a:p>
        </p:txBody>
      </p:sp>
    </p:spTree>
    <p:extLst>
      <p:ext uri="{BB962C8B-B14F-4D97-AF65-F5344CB8AC3E}">
        <p14:creationId xmlns:p14="http://schemas.microsoft.com/office/powerpoint/2010/main" val="268057157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considerations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966327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Tissue </a:t>
            </a:r>
            <a:r>
              <a:rPr lang="en-US" dirty="0" err="1" smtClean="0"/>
              <a:t>metagenomics</a:t>
            </a:r>
            <a:r>
              <a:rPr lang="en-US" dirty="0" smtClean="0"/>
              <a:t>: in the dark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 case of chronic osteomyelitis</a:t>
            </a:r>
          </a:p>
          <a:p>
            <a:r>
              <a:rPr lang="en-US" dirty="0" smtClean="0"/>
              <a:t>Surgical debridement and reconstruction of a compound </a:t>
            </a:r>
            <a:r>
              <a:rPr lang="en-US" dirty="0"/>
              <a:t>fracture wound at the left </a:t>
            </a:r>
            <a:r>
              <a:rPr lang="en-US" dirty="0" smtClean="0"/>
              <a:t>tibia</a:t>
            </a:r>
          </a:p>
          <a:p>
            <a:r>
              <a:rPr lang="en-US" dirty="0"/>
              <a:t>R</a:t>
            </a:r>
            <a:r>
              <a:rPr lang="en-US" dirty="0" smtClean="0"/>
              <a:t>econstruction </a:t>
            </a:r>
            <a:r>
              <a:rPr lang="en-US" dirty="0"/>
              <a:t>was carried out using a radial forearm free </a:t>
            </a:r>
            <a:r>
              <a:rPr lang="en-US" dirty="0" smtClean="0"/>
              <a:t>flap</a:t>
            </a:r>
          </a:p>
          <a:p>
            <a:r>
              <a:rPr lang="en-US" dirty="0" smtClean="0"/>
              <a:t>Initial injury 5 years ago</a:t>
            </a:r>
          </a:p>
          <a:p>
            <a:r>
              <a:rPr lang="en-US" dirty="0" smtClean="0"/>
              <a:t>5 tissue samples from operation on a single </a:t>
            </a:r>
            <a:r>
              <a:rPr lang="en-US" dirty="0" err="1" smtClean="0"/>
              <a:t>MiSeq</a:t>
            </a:r>
            <a:r>
              <a:rPr lang="en-US" dirty="0" smtClean="0"/>
              <a:t> run</a:t>
            </a:r>
          </a:p>
          <a:p>
            <a:r>
              <a:rPr lang="en-US" dirty="0"/>
              <a:t>Extracted with </a:t>
            </a:r>
            <a:r>
              <a:rPr lang="en-US" dirty="0" err="1" smtClean="0"/>
              <a:t>Stratec</a:t>
            </a:r>
            <a:r>
              <a:rPr lang="en-US" dirty="0"/>
              <a:t>-RTP Bacterial DNA Mini kit. </a:t>
            </a:r>
          </a:p>
        </p:txBody>
      </p:sp>
    </p:spTree>
    <p:extLst>
      <p:ext uri="{BB962C8B-B14F-4D97-AF65-F5344CB8AC3E}">
        <p14:creationId xmlns:p14="http://schemas.microsoft.com/office/powerpoint/2010/main" val="362956212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Chronic osteomyelitis</a:t>
            </a:r>
            <a:endParaRPr lang="en-US" dirty="0"/>
          </a:p>
        </p:txBody>
      </p:sp>
      <p:pic>
        <p:nvPicPr>
          <p:cNvPr id="5" name="Picture 4"/>
          <p:cNvPicPr>
            <a:picLocks noChangeAspect="1"/>
          </p:cNvPicPr>
          <p:nvPr/>
        </p:nvPicPr>
        <p:blipFill>
          <a:blip r:embed="rId3"/>
          <a:stretch>
            <a:fillRect/>
          </a:stretch>
        </p:blipFill>
        <p:spPr>
          <a:xfrm>
            <a:off x="3304242" y="1299883"/>
            <a:ext cx="5839759" cy="4920012"/>
          </a:xfrm>
          <a:prstGeom prst="rect">
            <a:avLst/>
          </a:prstGeom>
        </p:spPr>
      </p:pic>
      <p:graphicFrame>
        <p:nvGraphicFramePr>
          <p:cNvPr id="6" name="Chart 5"/>
          <p:cNvGraphicFramePr/>
          <p:nvPr>
            <p:extLst>
              <p:ext uri="{D42A27DB-BD31-4B8C-83A1-F6EECF244321}">
                <p14:modId xmlns:p14="http://schemas.microsoft.com/office/powerpoint/2010/main" val="956149756"/>
              </p:ext>
            </p:extLst>
          </p:nvPr>
        </p:nvGraphicFramePr>
        <p:xfrm>
          <a:off x="166594" y="1867647"/>
          <a:ext cx="3254935" cy="38100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8363295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Negative control!</a:t>
            </a:r>
            <a:endParaRPr lang="en-US" dirty="0"/>
          </a:p>
        </p:txBody>
      </p:sp>
      <p:sp>
        <p:nvSpPr>
          <p:cNvPr id="5" name="TextBox 4"/>
          <p:cNvSpPr txBox="1"/>
          <p:nvPr/>
        </p:nvSpPr>
        <p:spPr>
          <a:xfrm>
            <a:off x="255910" y="1336582"/>
            <a:ext cx="1649190" cy="369332"/>
          </a:xfrm>
          <a:prstGeom prst="rect">
            <a:avLst/>
          </a:prstGeom>
          <a:noFill/>
        </p:spPr>
        <p:txBody>
          <a:bodyPr wrap="square" rtlCol="0">
            <a:spAutoFit/>
          </a:bodyPr>
          <a:lstStyle/>
          <a:p>
            <a:r>
              <a:rPr lang="en-US" dirty="0"/>
              <a:t>12358 </a:t>
            </a:r>
            <a:r>
              <a:rPr lang="en-US" dirty="0" smtClean="0"/>
              <a:t>reads</a:t>
            </a:r>
            <a:endParaRPr lang="en-US" dirty="0"/>
          </a:p>
        </p:txBody>
      </p:sp>
      <p:pic>
        <p:nvPicPr>
          <p:cNvPr id="6" name="Picture 5"/>
          <p:cNvPicPr>
            <a:picLocks noChangeAspect="1"/>
          </p:cNvPicPr>
          <p:nvPr/>
        </p:nvPicPr>
        <p:blipFill rotWithShape="1">
          <a:blip r:embed="rId2"/>
          <a:srcRect/>
          <a:stretch/>
        </p:blipFill>
        <p:spPr>
          <a:xfrm>
            <a:off x="457201" y="1705914"/>
            <a:ext cx="8177233" cy="4053286"/>
          </a:xfrm>
          <a:prstGeom prst="rect">
            <a:avLst/>
          </a:prstGeom>
        </p:spPr>
      </p:pic>
    </p:spTree>
    <p:extLst>
      <p:ext uri="{BB962C8B-B14F-4D97-AF65-F5344CB8AC3E}">
        <p14:creationId xmlns:p14="http://schemas.microsoft.com/office/powerpoint/2010/main" val="249477269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Kitome</a:t>
            </a:r>
            <a:r>
              <a:rPr lang="en-US" dirty="0" smtClean="0"/>
              <a:t>: QIAGEN Stool Kit</a:t>
            </a:r>
            <a:endParaRPr lang="en-US" dirty="0"/>
          </a:p>
        </p:txBody>
      </p:sp>
      <p:pic>
        <p:nvPicPr>
          <p:cNvPr id="4" name="Content Placeholder 3" descr="7qiagen.png"/>
          <p:cNvPicPr>
            <a:picLocks noGrp="1" noChangeAspect="1"/>
          </p:cNvPicPr>
          <p:nvPr>
            <p:ph idx="1"/>
          </p:nvPr>
        </p:nvPicPr>
        <p:blipFill rotWithShape="1">
          <a:blip r:embed="rId3">
            <a:extLst>
              <a:ext uri="{28A0092B-C50C-407E-A947-70E740481C1C}">
                <a14:useLocalDpi xmlns:a14="http://schemas.microsoft.com/office/drawing/2010/main" val="0"/>
              </a:ext>
            </a:extLst>
          </a:blip>
          <a:srcRect l="526" r="-2852"/>
          <a:stretch/>
        </p:blipFill>
        <p:spPr>
          <a:xfrm>
            <a:off x="457201" y="1219201"/>
            <a:ext cx="8686799" cy="4835563"/>
          </a:xfrm>
        </p:spPr>
      </p:pic>
      <p:sp>
        <p:nvSpPr>
          <p:cNvPr id="3" name="TextBox 2"/>
          <p:cNvSpPr txBox="1"/>
          <p:nvPr/>
        </p:nvSpPr>
        <p:spPr>
          <a:xfrm>
            <a:off x="7318555" y="6100470"/>
            <a:ext cx="2736490" cy="369332"/>
          </a:xfrm>
          <a:prstGeom prst="rect">
            <a:avLst/>
          </a:prstGeom>
          <a:noFill/>
        </p:spPr>
        <p:txBody>
          <a:bodyPr wrap="square" rtlCol="0">
            <a:spAutoFit/>
          </a:bodyPr>
          <a:lstStyle/>
          <a:p>
            <a:r>
              <a:rPr lang="en-US" dirty="0" err="1" smtClean="0"/>
              <a:t>Zannah</a:t>
            </a:r>
            <a:r>
              <a:rPr lang="en-US" dirty="0" smtClean="0"/>
              <a:t> Salter</a:t>
            </a:r>
            <a:endParaRPr lang="en-US" dirty="0"/>
          </a:p>
        </p:txBody>
      </p:sp>
    </p:spTree>
    <p:extLst>
      <p:ext uri="{BB962C8B-B14F-4D97-AF65-F5344CB8AC3E}">
        <p14:creationId xmlns:p14="http://schemas.microsoft.com/office/powerpoint/2010/main" val="12873628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Kitome</a:t>
            </a:r>
            <a:r>
              <a:rPr lang="en-US" dirty="0" smtClean="0"/>
              <a:t>: </a:t>
            </a:r>
            <a:r>
              <a:rPr lang="en-US" dirty="0" err="1" smtClean="0"/>
              <a:t>MPBio</a:t>
            </a:r>
            <a:endParaRPr lang="en-US" dirty="0"/>
          </a:p>
        </p:txBody>
      </p:sp>
      <p:pic>
        <p:nvPicPr>
          <p:cNvPr id="4" name="Picture 3" descr="7mpbi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084" y="1351281"/>
            <a:ext cx="6280301" cy="4520603"/>
          </a:xfrm>
          <a:prstGeom prst="rect">
            <a:avLst/>
          </a:prstGeom>
        </p:spPr>
      </p:pic>
      <p:sp>
        <p:nvSpPr>
          <p:cNvPr id="5" name="TextBox 4"/>
          <p:cNvSpPr txBox="1"/>
          <p:nvPr/>
        </p:nvSpPr>
        <p:spPr>
          <a:xfrm>
            <a:off x="6407510" y="5915804"/>
            <a:ext cx="2736490" cy="369332"/>
          </a:xfrm>
          <a:prstGeom prst="rect">
            <a:avLst/>
          </a:prstGeom>
          <a:noFill/>
        </p:spPr>
        <p:txBody>
          <a:bodyPr wrap="square" rtlCol="0">
            <a:spAutoFit/>
          </a:bodyPr>
          <a:lstStyle/>
          <a:p>
            <a:r>
              <a:rPr lang="en-US" dirty="0" err="1" smtClean="0"/>
              <a:t>Zannah</a:t>
            </a:r>
            <a:r>
              <a:rPr lang="en-US" dirty="0" smtClean="0"/>
              <a:t> Salter</a:t>
            </a:r>
            <a:endParaRPr lang="en-US" dirty="0"/>
          </a:p>
        </p:txBody>
      </p:sp>
    </p:spTree>
    <p:extLst>
      <p:ext uri="{BB962C8B-B14F-4D97-AF65-F5344CB8AC3E}">
        <p14:creationId xmlns:p14="http://schemas.microsoft.com/office/powerpoint/2010/main" val="212068165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latin typeface="Calibri (Body)"/>
                <a:cs typeface="Calibri (Body)"/>
              </a:rPr>
              <a:t>Consider contamination</a:t>
            </a:r>
            <a:endParaRPr lang="en-GB" dirty="0">
              <a:latin typeface="Calibri (Body)"/>
              <a:cs typeface="Calibri (Body)"/>
            </a:endParaRPr>
          </a:p>
        </p:txBody>
      </p:sp>
      <p:sp>
        <p:nvSpPr>
          <p:cNvPr id="3" name="Content Placeholder 2"/>
          <p:cNvSpPr>
            <a:spLocks noGrp="1"/>
          </p:cNvSpPr>
          <p:nvPr>
            <p:ph idx="1"/>
          </p:nvPr>
        </p:nvSpPr>
        <p:spPr/>
        <p:txBody>
          <a:bodyPr>
            <a:normAutofit/>
          </a:bodyPr>
          <a:lstStyle/>
          <a:p>
            <a:r>
              <a:rPr lang="en-GB" dirty="0" smtClean="0">
                <a:latin typeface="Calibri (Body)"/>
                <a:cs typeface="Calibri (Body)"/>
              </a:rPr>
              <a:t>Environmental DNA or bacteria themselves can be introduced at many points: </a:t>
            </a:r>
          </a:p>
          <a:p>
            <a:pPr lvl="1"/>
            <a:r>
              <a:rPr lang="en-GB" dirty="0" smtClean="0">
                <a:latin typeface="Calibri (Body)"/>
                <a:cs typeface="Calibri (Body)"/>
              </a:rPr>
              <a:t>Sample collection</a:t>
            </a:r>
          </a:p>
          <a:p>
            <a:pPr lvl="1"/>
            <a:r>
              <a:rPr lang="en-GB" dirty="0" smtClean="0">
                <a:latin typeface="Calibri (Body)"/>
                <a:cs typeface="Calibri (Body)"/>
              </a:rPr>
              <a:t>DNA extraction</a:t>
            </a:r>
          </a:p>
          <a:p>
            <a:pPr lvl="1"/>
            <a:r>
              <a:rPr lang="en-GB" dirty="0" smtClean="0">
                <a:latin typeface="Calibri (Body)"/>
                <a:cs typeface="Calibri (Body)"/>
              </a:rPr>
              <a:t>PCR reagents</a:t>
            </a:r>
          </a:p>
          <a:p>
            <a:pPr lvl="1"/>
            <a:r>
              <a:rPr lang="en-GB" dirty="0" smtClean="0">
                <a:latin typeface="Calibri (Body)"/>
                <a:cs typeface="Calibri (Body)"/>
              </a:rPr>
              <a:t>Lab contamination</a:t>
            </a:r>
          </a:p>
          <a:p>
            <a:pPr lvl="1"/>
            <a:endParaRPr lang="en-GB" dirty="0" smtClean="0">
              <a:latin typeface="Book Antiqua" pitchFamily="18" charset="0"/>
            </a:endParaRPr>
          </a:p>
        </p:txBody>
      </p:sp>
    </p:spTree>
    <p:extLst>
      <p:ext uri="{BB962C8B-B14F-4D97-AF65-F5344CB8AC3E}">
        <p14:creationId xmlns:p14="http://schemas.microsoft.com/office/powerpoint/2010/main" val="32155788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big idea?</a:t>
            </a:r>
            <a:endParaRPr lang="en-US" dirty="0"/>
          </a:p>
        </p:txBody>
      </p:sp>
      <p:sp>
        <p:nvSpPr>
          <p:cNvPr id="3" name="Content Placeholder 2"/>
          <p:cNvSpPr>
            <a:spLocks noGrp="1"/>
          </p:cNvSpPr>
          <p:nvPr>
            <p:ph idx="1"/>
          </p:nvPr>
        </p:nvSpPr>
        <p:spPr/>
        <p:txBody>
          <a:bodyPr/>
          <a:lstStyle/>
          <a:p>
            <a:r>
              <a:rPr lang="en-US" dirty="0" smtClean="0"/>
              <a:t>Who is there? (Taxonomic assignments)</a:t>
            </a:r>
          </a:p>
          <a:p>
            <a:r>
              <a:rPr lang="en-US" dirty="0" smtClean="0"/>
              <a:t>What are they doing? (Functional analysis)</a:t>
            </a:r>
          </a:p>
          <a:p>
            <a:pPr lvl="1"/>
            <a:r>
              <a:rPr lang="en-US" dirty="0" smtClean="0"/>
              <a:t>What are they capable of doing? (DNA)</a:t>
            </a:r>
          </a:p>
          <a:p>
            <a:r>
              <a:rPr lang="en-US" dirty="0" smtClean="0"/>
              <a:t>Who is doing what? (Genome reconstruction)</a:t>
            </a:r>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26653779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Just throw more reads?</a:t>
            </a:r>
            <a:endParaRPr lang="en-US" dirty="0"/>
          </a:p>
        </p:txBody>
      </p:sp>
      <p:sp>
        <p:nvSpPr>
          <p:cNvPr id="3" name="Content Placeholder 2"/>
          <p:cNvSpPr>
            <a:spLocks noGrp="1"/>
          </p:cNvSpPr>
          <p:nvPr>
            <p:ph idx="1"/>
          </p:nvPr>
        </p:nvSpPr>
        <p:spPr>
          <a:xfrm>
            <a:off x="457200" y="1219202"/>
            <a:ext cx="8229600" cy="1838937"/>
          </a:xfrm>
        </p:spPr>
        <p:txBody>
          <a:bodyPr>
            <a:normAutofit fontScale="92500" lnSpcReduction="10000"/>
          </a:bodyPr>
          <a:lstStyle/>
          <a:p>
            <a:r>
              <a:rPr lang="en-US" dirty="0" smtClean="0"/>
              <a:t>5 reads in 5,000,000</a:t>
            </a:r>
          </a:p>
          <a:p>
            <a:pPr lvl="1"/>
            <a:r>
              <a:rPr lang="en-US" dirty="0" smtClean="0"/>
              <a:t>1 read in 1,000,000</a:t>
            </a:r>
          </a:p>
          <a:p>
            <a:pPr lvl="1"/>
            <a:r>
              <a:rPr lang="en-US" dirty="0" smtClean="0"/>
              <a:t>Staph genome ~2Mb</a:t>
            </a:r>
          </a:p>
          <a:p>
            <a:pPr lvl="1"/>
            <a:r>
              <a:rPr lang="en-US" dirty="0" smtClean="0"/>
              <a:t>30x coverage required (?)</a:t>
            </a:r>
          </a:p>
        </p:txBody>
      </p:sp>
      <p:sp>
        <p:nvSpPr>
          <p:cNvPr id="5" name="Content Placeholder 2"/>
          <p:cNvSpPr txBox="1">
            <a:spLocks/>
          </p:cNvSpPr>
          <p:nvPr/>
        </p:nvSpPr>
        <p:spPr>
          <a:xfrm>
            <a:off x="390625" y="3174370"/>
            <a:ext cx="8229600" cy="1838937"/>
          </a:xfrm>
          <a:prstGeom prst="rect">
            <a:avLst/>
          </a:prstGeom>
        </p:spPr>
        <p:txBody>
          <a:bodyPr vert="horz" lIns="91439" tIns="45719" rIns="91439" bIns="45719">
            <a:normAutofit fontScale="92500" lnSpcReduction="20000"/>
          </a:bodyPr>
          <a:lstStyle>
            <a:lvl1pPr marL="274317" indent="-274317"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35" indent="-274317"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52" indent="-228597"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69" indent="-228597"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587" indent="-228597"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04" indent="-182878"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782" indent="-182878"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60" indent="-182878"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38" indent="-182878"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240 billion reads required</a:t>
            </a:r>
          </a:p>
          <a:p>
            <a:r>
              <a:rPr lang="en-US" dirty="0"/>
              <a:t>6 billion reads per </a:t>
            </a:r>
            <a:r>
              <a:rPr lang="en-US" dirty="0" err="1"/>
              <a:t>HiSeq</a:t>
            </a:r>
            <a:r>
              <a:rPr lang="en-US" dirty="0"/>
              <a:t> 2500 run</a:t>
            </a:r>
          </a:p>
          <a:p>
            <a:pPr lvl="1"/>
            <a:r>
              <a:rPr lang="en-US" dirty="0"/>
              <a:t>40 </a:t>
            </a:r>
            <a:r>
              <a:rPr lang="en-US" dirty="0" err="1"/>
              <a:t>HiSeq</a:t>
            </a:r>
            <a:r>
              <a:rPr lang="en-US" dirty="0"/>
              <a:t> runs</a:t>
            </a:r>
          </a:p>
          <a:p>
            <a:pPr lvl="1"/>
            <a:r>
              <a:rPr lang="en-US" dirty="0"/>
              <a:t>Cost of ~£500,000</a:t>
            </a:r>
          </a:p>
          <a:p>
            <a:pPr lvl="2"/>
            <a:r>
              <a:rPr lang="en-US" dirty="0"/>
              <a:t>Oh dear!</a:t>
            </a:r>
          </a:p>
          <a:p>
            <a:pPr lvl="3"/>
            <a:endParaRPr lang="en-US" dirty="0"/>
          </a:p>
        </p:txBody>
      </p:sp>
    </p:spTree>
    <p:extLst>
      <p:ext uri="{BB962C8B-B14F-4D97-AF65-F5344CB8AC3E}">
        <p14:creationId xmlns:p14="http://schemas.microsoft.com/office/powerpoint/2010/main" val="2635714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5">
                                            <p:txEl>
                                              <p:pRg st="0" end="0"/>
                                            </p:txEl>
                                          </p:spTgt>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
                                            <p:txEl>
                                              <p:pRg st="1" end="1"/>
                                            </p:tx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5">
                                            <p:txEl>
                                              <p:pRg st="3" end="3"/>
                                            </p:txEl>
                                          </p:spTgt>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5" grpId="1"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depletion</a:t>
            </a:r>
            <a:endParaRPr lang="en-US" dirty="0"/>
          </a:p>
        </p:txBody>
      </p:sp>
      <p:sp>
        <p:nvSpPr>
          <p:cNvPr id="3" name="Content Placeholder 2"/>
          <p:cNvSpPr>
            <a:spLocks noGrp="1"/>
          </p:cNvSpPr>
          <p:nvPr>
            <p:ph idx="1"/>
          </p:nvPr>
        </p:nvSpPr>
        <p:spPr>
          <a:xfrm>
            <a:off x="457200" y="1219200"/>
            <a:ext cx="4084918" cy="4937760"/>
          </a:xfrm>
        </p:spPr>
        <p:txBody>
          <a:bodyPr/>
          <a:lstStyle/>
          <a:p>
            <a:r>
              <a:rPr lang="en-US" dirty="0" smtClean="0"/>
              <a:t>Differential </a:t>
            </a:r>
            <a:r>
              <a:rPr lang="en-US" dirty="0" err="1" smtClean="0"/>
              <a:t>lysis</a:t>
            </a:r>
            <a:endParaRPr lang="en-US" dirty="0"/>
          </a:p>
          <a:p>
            <a:pPr lvl="1"/>
            <a:r>
              <a:rPr lang="en-US" dirty="0" smtClean="0"/>
              <a:t>Human cells fragile</a:t>
            </a:r>
          </a:p>
          <a:p>
            <a:r>
              <a:rPr lang="en-US" dirty="0" smtClean="0"/>
              <a:t>Eukaryotic DNA is methylated</a:t>
            </a:r>
          </a:p>
          <a:p>
            <a:pPr lvl="1"/>
            <a:r>
              <a:rPr lang="en-US" dirty="0" err="1" smtClean="0"/>
              <a:t>MoLysis</a:t>
            </a:r>
            <a:endParaRPr lang="en-US" dirty="0" smtClean="0"/>
          </a:p>
          <a:p>
            <a:pPr lvl="1"/>
            <a:r>
              <a:rPr lang="en-US" dirty="0" smtClean="0"/>
              <a:t>NEB </a:t>
            </a:r>
            <a:r>
              <a:rPr lang="en-US" dirty="0" err="1" smtClean="0"/>
              <a:t>Microbiome</a:t>
            </a:r>
            <a:r>
              <a:rPr lang="en-US" dirty="0" smtClean="0"/>
              <a:t> Kit</a:t>
            </a:r>
          </a:p>
          <a:p>
            <a:pPr lvl="1"/>
            <a:r>
              <a:rPr lang="en-US" dirty="0" smtClean="0"/>
              <a:t>MEDIP</a:t>
            </a:r>
          </a:p>
          <a:p>
            <a:pPr lvl="2"/>
            <a:r>
              <a:rPr lang="en-US" dirty="0" smtClean="0"/>
              <a:t>… what about microbial eukaryotes? </a:t>
            </a:r>
            <a:r>
              <a:rPr lang="en-US" dirty="0" smtClean="0">
                <a:sym typeface="Wingdings"/>
              </a:rPr>
              <a:t></a:t>
            </a:r>
            <a:endParaRPr lang="en-US" dirty="0" smtClean="0"/>
          </a:p>
          <a:p>
            <a:pPr lvl="1"/>
            <a:endParaRPr lang="en-US" dirty="0" smtClean="0"/>
          </a:p>
          <a:p>
            <a:endParaRPr lang="en-US" dirty="0"/>
          </a:p>
        </p:txBody>
      </p:sp>
    </p:spTree>
    <p:extLst>
      <p:ext uri="{BB962C8B-B14F-4D97-AF65-F5344CB8AC3E}">
        <p14:creationId xmlns:p14="http://schemas.microsoft.com/office/powerpoint/2010/main" val="174550041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MolYsis</a:t>
            </a:r>
            <a:r>
              <a:rPr lang="en-US" dirty="0" smtClean="0"/>
              <a:t>™</a:t>
            </a:r>
            <a:endParaRPr lang="en-US" dirty="0"/>
          </a:p>
        </p:txBody>
      </p:sp>
      <p:pic>
        <p:nvPicPr>
          <p:cNvPr id="4" name="Picture 3"/>
          <p:cNvPicPr>
            <a:picLocks noChangeAspect="1"/>
          </p:cNvPicPr>
          <p:nvPr/>
        </p:nvPicPr>
        <p:blipFill>
          <a:blip r:embed="rId2"/>
          <a:stretch>
            <a:fillRect/>
          </a:stretch>
        </p:blipFill>
        <p:spPr>
          <a:xfrm>
            <a:off x="322084" y="1597480"/>
            <a:ext cx="8506506" cy="4779228"/>
          </a:xfrm>
          <a:prstGeom prst="rect">
            <a:avLst/>
          </a:prstGeom>
        </p:spPr>
      </p:pic>
      <p:sp>
        <p:nvSpPr>
          <p:cNvPr id="3" name="TextBox 2"/>
          <p:cNvSpPr txBox="1"/>
          <p:nvPr/>
        </p:nvSpPr>
        <p:spPr>
          <a:xfrm>
            <a:off x="322084" y="6376708"/>
            <a:ext cx="8620607" cy="307777"/>
          </a:xfrm>
          <a:prstGeom prst="rect">
            <a:avLst/>
          </a:prstGeom>
          <a:noFill/>
        </p:spPr>
        <p:txBody>
          <a:bodyPr wrap="square" rtlCol="0">
            <a:spAutoFit/>
          </a:bodyPr>
          <a:lstStyle/>
          <a:p>
            <a:r>
              <a:rPr lang="en-US" sz="1400" dirty="0"/>
              <a:t>http://</a:t>
            </a:r>
            <a:r>
              <a:rPr lang="en-US" sz="1400" dirty="0" err="1"/>
              <a:t>www.molzym.com</a:t>
            </a:r>
            <a:r>
              <a:rPr lang="en-US" sz="1400" dirty="0"/>
              <a:t>/products/</a:t>
            </a:r>
            <a:r>
              <a:rPr lang="en-US" sz="1400" dirty="0" err="1"/>
              <a:t>dna</a:t>
            </a:r>
            <a:r>
              <a:rPr lang="en-US" sz="1400" dirty="0"/>
              <a:t>-isolation-products/pathogen-</a:t>
            </a:r>
            <a:r>
              <a:rPr lang="en-US" sz="1400" dirty="0" err="1"/>
              <a:t>dna</a:t>
            </a:r>
            <a:r>
              <a:rPr lang="en-US" sz="1400" dirty="0"/>
              <a:t>-</a:t>
            </a:r>
            <a:r>
              <a:rPr lang="en-US" sz="1400" dirty="0" err="1"/>
              <a:t>molysis</a:t>
            </a:r>
            <a:r>
              <a:rPr lang="en-US" sz="1400" dirty="0"/>
              <a:t>/</a:t>
            </a:r>
            <a:r>
              <a:rPr lang="en-US" sz="1400" dirty="0" err="1"/>
              <a:t>molysis-technology.html</a:t>
            </a:r>
            <a:endParaRPr lang="en-US" sz="1400" dirty="0"/>
          </a:p>
        </p:txBody>
      </p:sp>
    </p:spTree>
    <p:extLst>
      <p:ext uri="{BB962C8B-B14F-4D97-AF65-F5344CB8AC3E}">
        <p14:creationId xmlns:p14="http://schemas.microsoft.com/office/powerpoint/2010/main" val="31787070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NEBNext</a:t>
            </a:r>
            <a:endParaRPr lang="en-US" dirty="0"/>
          </a:p>
        </p:txBody>
      </p:sp>
      <p:pic>
        <p:nvPicPr>
          <p:cNvPr id="4" name="Picture 3"/>
          <p:cNvPicPr>
            <a:picLocks noChangeAspect="1"/>
          </p:cNvPicPr>
          <p:nvPr/>
        </p:nvPicPr>
        <p:blipFill>
          <a:blip r:embed="rId2"/>
          <a:stretch>
            <a:fillRect/>
          </a:stretch>
        </p:blipFill>
        <p:spPr>
          <a:xfrm>
            <a:off x="205348" y="1563980"/>
            <a:ext cx="3873545" cy="3897021"/>
          </a:xfrm>
          <a:prstGeom prst="rect">
            <a:avLst/>
          </a:prstGeom>
        </p:spPr>
      </p:pic>
      <p:pic>
        <p:nvPicPr>
          <p:cNvPr id="5" name="Picture 4"/>
          <p:cNvPicPr>
            <a:picLocks noChangeAspect="1"/>
          </p:cNvPicPr>
          <p:nvPr/>
        </p:nvPicPr>
        <p:blipFill>
          <a:blip r:embed="rId3"/>
          <a:stretch>
            <a:fillRect/>
          </a:stretch>
        </p:blipFill>
        <p:spPr>
          <a:xfrm>
            <a:off x="4191001" y="1559120"/>
            <a:ext cx="4755418" cy="3901881"/>
          </a:xfrm>
          <a:prstGeom prst="rect">
            <a:avLst/>
          </a:prstGeom>
        </p:spPr>
      </p:pic>
      <p:sp>
        <p:nvSpPr>
          <p:cNvPr id="3" name="TextBox 2"/>
          <p:cNvSpPr txBox="1"/>
          <p:nvPr/>
        </p:nvSpPr>
        <p:spPr>
          <a:xfrm>
            <a:off x="1008180" y="5564964"/>
            <a:ext cx="7938240" cy="369332"/>
          </a:xfrm>
          <a:prstGeom prst="rect">
            <a:avLst/>
          </a:prstGeom>
          <a:noFill/>
        </p:spPr>
        <p:txBody>
          <a:bodyPr wrap="square" rtlCol="0">
            <a:spAutoFit/>
          </a:bodyPr>
          <a:lstStyle/>
          <a:p>
            <a:r>
              <a:rPr lang="en-US" dirty="0"/>
              <a:t>https://</a:t>
            </a:r>
            <a:r>
              <a:rPr lang="en-US" dirty="0" err="1"/>
              <a:t>www.neb.com</a:t>
            </a:r>
            <a:r>
              <a:rPr lang="en-US" dirty="0"/>
              <a:t>/products/e2612-nebnext-microbiome-dna-enrichment-kit</a:t>
            </a:r>
          </a:p>
        </p:txBody>
      </p:sp>
    </p:spTree>
    <p:extLst>
      <p:ext uri="{BB962C8B-B14F-4D97-AF65-F5344CB8AC3E}">
        <p14:creationId xmlns:p14="http://schemas.microsoft.com/office/powerpoint/2010/main" val="1325617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5450"/>
            <a:ext cx="9144000" cy="6229350"/>
          </a:xfrm>
          <a:prstGeom prst="rect">
            <a:avLst/>
          </a:prstGeom>
        </p:spPr>
      </p:pic>
      <p:sp>
        <p:nvSpPr>
          <p:cNvPr id="2" name="TextBox 1"/>
          <p:cNvSpPr txBox="1"/>
          <p:nvPr/>
        </p:nvSpPr>
        <p:spPr>
          <a:xfrm>
            <a:off x="4963886" y="6430002"/>
            <a:ext cx="4180114" cy="369332"/>
          </a:xfrm>
          <a:prstGeom prst="rect">
            <a:avLst/>
          </a:prstGeom>
          <a:noFill/>
        </p:spPr>
        <p:txBody>
          <a:bodyPr wrap="square" rtlCol="0">
            <a:spAutoFit/>
          </a:bodyPr>
          <a:lstStyle/>
          <a:p>
            <a:r>
              <a:rPr lang="en-US" dirty="0" smtClean="0"/>
              <a:t>Justin O’Grady, Josh Quick, </a:t>
            </a:r>
            <a:r>
              <a:rPr lang="en-US" dirty="0" err="1" smtClean="0"/>
              <a:t>Szymon</a:t>
            </a:r>
            <a:r>
              <a:rPr lang="en-US" dirty="0" smtClean="0"/>
              <a:t> </a:t>
            </a:r>
            <a:r>
              <a:rPr lang="en-US" dirty="0" err="1" smtClean="0"/>
              <a:t>Calus</a:t>
            </a:r>
            <a:endParaRPr lang="en-US" dirty="0"/>
          </a:p>
        </p:txBody>
      </p:sp>
    </p:spTree>
    <p:extLst>
      <p:ext uri="{BB962C8B-B14F-4D97-AF65-F5344CB8AC3E}">
        <p14:creationId xmlns:p14="http://schemas.microsoft.com/office/powerpoint/2010/main" val="14794830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Microbial enrichment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(Micro)culture(</a:t>
            </a:r>
            <a:r>
              <a:rPr lang="en-US" dirty="0" err="1" smtClean="0"/>
              <a:t>omics</a:t>
            </a:r>
            <a:r>
              <a:rPr lang="en-US" dirty="0" smtClean="0"/>
              <a:t>)!</a:t>
            </a:r>
          </a:p>
          <a:p>
            <a:pPr lvl="1"/>
            <a:r>
              <a:rPr lang="en-US" dirty="0" smtClean="0"/>
              <a:t>Also may introduce bias</a:t>
            </a:r>
          </a:p>
          <a:p>
            <a:pPr lvl="1"/>
            <a:r>
              <a:rPr lang="en-US" dirty="0" smtClean="0"/>
              <a:t>Lose quantitative information</a:t>
            </a:r>
            <a:endParaRPr lang="en-US" dirty="0"/>
          </a:p>
          <a:p>
            <a:r>
              <a:rPr lang="en-US" dirty="0" smtClean="0"/>
              <a:t>PCR: 16S / marker genes</a:t>
            </a:r>
          </a:p>
          <a:p>
            <a:pPr lvl="1"/>
            <a:r>
              <a:rPr lang="en-US" dirty="0" smtClean="0"/>
              <a:t>Poor species level discrimination, no genome-scale information</a:t>
            </a:r>
          </a:p>
          <a:p>
            <a:r>
              <a:rPr lang="en-US" dirty="0" smtClean="0"/>
              <a:t>Oligonucleotide probe capture</a:t>
            </a:r>
          </a:p>
          <a:p>
            <a:pPr lvl="1"/>
            <a:r>
              <a:rPr lang="en-US" dirty="0" smtClean="0"/>
              <a:t>May be practical solution: Restricts to known </a:t>
            </a:r>
            <a:r>
              <a:rPr lang="en-US" dirty="0" err="1" smtClean="0"/>
              <a:t>knowns</a:t>
            </a:r>
            <a:endParaRPr lang="en-US" dirty="0" smtClean="0"/>
          </a:p>
          <a:p>
            <a:r>
              <a:rPr lang="en-US" dirty="0" smtClean="0"/>
              <a:t>Antibody capture</a:t>
            </a:r>
          </a:p>
          <a:p>
            <a:pPr lvl="1"/>
            <a:r>
              <a:rPr lang="en-US" dirty="0" smtClean="0"/>
              <a:t>E.g. </a:t>
            </a:r>
            <a:r>
              <a:rPr lang="en-US" dirty="0" err="1" smtClean="0"/>
              <a:t>Immunomagnetic</a:t>
            </a:r>
            <a:r>
              <a:rPr lang="en-US" dirty="0" smtClean="0"/>
              <a:t> separation (Chlamydia)</a:t>
            </a:r>
          </a:p>
          <a:p>
            <a:r>
              <a:rPr lang="en-US" dirty="0" smtClean="0"/>
              <a:t>Cell sorting &amp; whole-genome amplification</a:t>
            </a:r>
          </a:p>
          <a:p>
            <a:pPr lvl="1"/>
            <a:endParaRPr lang="en-US" dirty="0" smtClean="0"/>
          </a:p>
          <a:p>
            <a:pPr lvl="1"/>
            <a:endParaRPr lang="en-US" dirty="0"/>
          </a:p>
        </p:txBody>
      </p:sp>
      <p:pic>
        <p:nvPicPr>
          <p:cNvPr id="4" name="Picture 3"/>
          <p:cNvPicPr>
            <a:picLocks noChangeAspect="1"/>
          </p:cNvPicPr>
          <p:nvPr/>
        </p:nvPicPr>
        <p:blipFill>
          <a:blip r:embed="rId2"/>
          <a:stretch>
            <a:fillRect/>
          </a:stretch>
        </p:blipFill>
        <p:spPr>
          <a:xfrm>
            <a:off x="4761382" y="1343278"/>
            <a:ext cx="4180497" cy="1514396"/>
          </a:xfrm>
          <a:prstGeom prst="rect">
            <a:avLst/>
          </a:prstGeom>
        </p:spPr>
      </p:pic>
    </p:spTree>
    <p:extLst>
      <p:ext uri="{BB962C8B-B14F-4D97-AF65-F5344CB8AC3E}">
        <p14:creationId xmlns:p14="http://schemas.microsoft.com/office/powerpoint/2010/main" val="320330572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93423" y="1350998"/>
            <a:ext cx="4802932" cy="4837386"/>
          </a:xfrm>
          <a:prstGeom prst="rect">
            <a:avLst/>
          </a:prstGeom>
        </p:spPr>
      </p:pic>
      <p:sp>
        <p:nvSpPr>
          <p:cNvPr id="6" name="TextBox 5"/>
          <p:cNvSpPr txBox="1"/>
          <p:nvPr/>
        </p:nvSpPr>
        <p:spPr>
          <a:xfrm>
            <a:off x="1993423" y="6390217"/>
            <a:ext cx="7634075" cy="369332"/>
          </a:xfrm>
          <a:prstGeom prst="rect">
            <a:avLst/>
          </a:prstGeom>
          <a:noFill/>
        </p:spPr>
        <p:txBody>
          <a:bodyPr wrap="square" rtlCol="0">
            <a:spAutoFit/>
          </a:bodyPr>
          <a:lstStyle/>
          <a:p>
            <a:r>
              <a:rPr lang="en-US" dirty="0"/>
              <a:t>McLean </a:t>
            </a:r>
            <a:r>
              <a:rPr lang="en-US" dirty="0" smtClean="0"/>
              <a:t>et al. PMID:23564253</a:t>
            </a:r>
            <a:endParaRPr lang="en-US" dirty="0"/>
          </a:p>
        </p:txBody>
      </p:sp>
      <p:sp>
        <p:nvSpPr>
          <p:cNvPr id="7" name="Title 1"/>
          <p:cNvSpPr txBox="1">
            <a:spLocks/>
          </p:cNvSpPr>
          <p:nvPr/>
        </p:nvSpPr>
        <p:spPr>
          <a:xfrm>
            <a:off x="515018" y="9991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Single cell bacterial genomics</a:t>
            </a:r>
            <a:endParaRPr lang="en-US" dirty="0"/>
          </a:p>
        </p:txBody>
      </p:sp>
    </p:spTree>
    <p:extLst>
      <p:ext uri="{BB962C8B-B14F-4D97-AF65-F5344CB8AC3E}">
        <p14:creationId xmlns:p14="http://schemas.microsoft.com/office/powerpoint/2010/main" val="1463457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design questions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endParaRPr lang="en-US" dirty="0" smtClean="0"/>
          </a:p>
          <a:p>
            <a:r>
              <a:rPr lang="en-US" dirty="0" smtClean="0"/>
              <a:t>How many samples for statistical power?</a:t>
            </a:r>
          </a:p>
          <a:p>
            <a:r>
              <a:rPr lang="en-US" dirty="0" smtClean="0"/>
              <a:t>Replicated design? Biological or technical replicates?</a:t>
            </a:r>
          </a:p>
          <a:p>
            <a:r>
              <a:rPr lang="en-US" dirty="0" smtClean="0"/>
              <a:t>Extraction method(s) ?</a:t>
            </a:r>
          </a:p>
          <a:p>
            <a:r>
              <a:rPr lang="en-US" dirty="0" smtClean="0"/>
              <a:t>Level of background contamination?</a:t>
            </a:r>
          </a:p>
          <a:p>
            <a:r>
              <a:rPr lang="en-US" dirty="0" smtClean="0"/>
              <a:t>Necessary controls</a:t>
            </a:r>
          </a:p>
          <a:p>
            <a:r>
              <a:rPr lang="en-US" dirty="0" smtClean="0"/>
              <a:t>Longitudinal and/or cross-sectional?</a:t>
            </a:r>
          </a:p>
          <a:p>
            <a:r>
              <a:rPr lang="en-US" dirty="0" smtClean="0"/>
              <a:t>Sequencing technology: read length</a:t>
            </a:r>
          </a:p>
          <a:p>
            <a:r>
              <a:rPr lang="en-US" dirty="0" smtClean="0"/>
              <a:t>How many reads?</a:t>
            </a:r>
            <a:endParaRPr lang="en-US" dirty="0"/>
          </a:p>
        </p:txBody>
      </p:sp>
    </p:spTree>
    <p:extLst>
      <p:ext uri="{BB962C8B-B14F-4D97-AF65-F5344CB8AC3E}">
        <p14:creationId xmlns:p14="http://schemas.microsoft.com/office/powerpoint/2010/main" val="164147670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Taxonomic and functional assignments</a:t>
            </a:r>
            <a:endParaRPr lang="en-US" dirty="0"/>
          </a:p>
        </p:txBody>
      </p:sp>
      <p:sp>
        <p:nvSpPr>
          <p:cNvPr id="3" name="Content Placeholder 2"/>
          <p:cNvSpPr>
            <a:spLocks noGrp="1"/>
          </p:cNvSpPr>
          <p:nvPr>
            <p:ph idx="1"/>
          </p:nvPr>
        </p:nvSpPr>
        <p:spPr/>
        <p:txBody>
          <a:bodyPr/>
          <a:lstStyle/>
          <a:p>
            <a:r>
              <a:rPr lang="en-US" dirty="0" smtClean="0"/>
              <a:t>Read-based</a:t>
            </a:r>
          </a:p>
          <a:p>
            <a:r>
              <a:rPr lang="en-US" dirty="0" smtClean="0"/>
              <a:t>Environmental gene tag or </a:t>
            </a:r>
            <a:r>
              <a:rPr lang="en-US" dirty="0" err="1"/>
              <a:t>c</a:t>
            </a:r>
            <a:r>
              <a:rPr lang="en-US" dirty="0" err="1" smtClean="0"/>
              <a:t>ontig</a:t>
            </a:r>
            <a:r>
              <a:rPr lang="en-US" dirty="0" smtClean="0"/>
              <a:t>-based (from assembly)</a:t>
            </a:r>
          </a:p>
          <a:p>
            <a:r>
              <a:rPr lang="en-US" dirty="0" smtClean="0"/>
              <a:t>Pathway-based</a:t>
            </a:r>
          </a:p>
          <a:p>
            <a:r>
              <a:rPr lang="en-US" dirty="0" smtClean="0"/>
              <a:t>Genome-based (from a great assembly)</a:t>
            </a:r>
          </a:p>
        </p:txBody>
      </p:sp>
    </p:spTree>
    <p:extLst>
      <p:ext uri="{BB962C8B-B14F-4D97-AF65-F5344CB8AC3E}">
        <p14:creationId xmlns:p14="http://schemas.microsoft.com/office/powerpoint/2010/main" val="21370898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xonomic-assignment-metho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065" y="0"/>
            <a:ext cx="7140235" cy="5938296"/>
          </a:xfrm>
          <a:prstGeom prst="rect">
            <a:avLst/>
          </a:prstGeom>
        </p:spPr>
      </p:pic>
      <p:sp>
        <p:nvSpPr>
          <p:cNvPr id="2" name="TextBox 1"/>
          <p:cNvSpPr txBox="1"/>
          <p:nvPr/>
        </p:nvSpPr>
        <p:spPr>
          <a:xfrm>
            <a:off x="973065" y="6206572"/>
            <a:ext cx="7140235" cy="369332"/>
          </a:xfrm>
          <a:prstGeom prst="rect">
            <a:avLst/>
          </a:prstGeom>
          <a:noFill/>
        </p:spPr>
        <p:txBody>
          <a:bodyPr wrap="square" rtlCol="0">
            <a:spAutoFit/>
          </a:bodyPr>
          <a:lstStyle/>
          <a:p>
            <a:r>
              <a:rPr lang="en-US" dirty="0" smtClean="0"/>
              <a:t>Adam </a:t>
            </a:r>
            <a:r>
              <a:rPr lang="en-US" dirty="0" err="1" smtClean="0"/>
              <a:t>Bazinet</a:t>
            </a:r>
            <a:r>
              <a:rPr lang="en-US" dirty="0"/>
              <a:t>, http://</a:t>
            </a:r>
            <a:r>
              <a:rPr lang="en-US" dirty="0" err="1"/>
              <a:t>www.biomedcentral.com</a:t>
            </a:r>
            <a:r>
              <a:rPr lang="en-US" dirty="0"/>
              <a:t>/1471-2105/13/92</a:t>
            </a:r>
          </a:p>
        </p:txBody>
      </p:sp>
    </p:spTree>
    <p:extLst>
      <p:ext uri="{BB962C8B-B14F-4D97-AF65-F5344CB8AC3E}">
        <p14:creationId xmlns:p14="http://schemas.microsoft.com/office/powerpoint/2010/main" val="1915880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Functional signatures are not the same as taxonomic signatures</a:t>
            </a:r>
            <a:endParaRPr lang="en-US" dirty="0"/>
          </a:p>
        </p:txBody>
      </p:sp>
      <p:pic>
        <p:nvPicPr>
          <p:cNvPr id="4" name="Picture 3" descr="why-study-metagenomi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5771"/>
            <a:ext cx="9144000" cy="3878121"/>
          </a:xfrm>
          <a:prstGeom prst="rect">
            <a:avLst/>
          </a:prstGeom>
        </p:spPr>
      </p:pic>
      <p:sp>
        <p:nvSpPr>
          <p:cNvPr id="3" name="TextBox 2"/>
          <p:cNvSpPr txBox="1"/>
          <p:nvPr/>
        </p:nvSpPr>
        <p:spPr>
          <a:xfrm>
            <a:off x="2435344" y="6035155"/>
            <a:ext cx="6847771" cy="369332"/>
          </a:xfrm>
          <a:prstGeom prst="rect">
            <a:avLst/>
          </a:prstGeom>
          <a:noFill/>
        </p:spPr>
        <p:txBody>
          <a:bodyPr wrap="square" rtlCol="0">
            <a:spAutoFit/>
          </a:bodyPr>
          <a:lstStyle/>
          <a:p>
            <a:r>
              <a:rPr lang="en-US" dirty="0" smtClean="0"/>
              <a:t>The Human </a:t>
            </a:r>
            <a:r>
              <a:rPr lang="en-US" dirty="0" err="1" smtClean="0"/>
              <a:t>Microbiome</a:t>
            </a:r>
            <a:r>
              <a:rPr lang="en-US" dirty="0"/>
              <a:t> </a:t>
            </a:r>
            <a:r>
              <a:rPr lang="en-US" dirty="0" smtClean="0"/>
              <a:t>Project Consortium, </a:t>
            </a:r>
            <a:r>
              <a:rPr lang="fr-FR" dirty="0"/>
              <a:t>doi:10.1038/nature11234</a:t>
            </a:r>
            <a:endParaRPr lang="en-US" dirty="0"/>
          </a:p>
        </p:txBody>
      </p:sp>
    </p:spTree>
    <p:extLst>
      <p:ext uri="{BB962C8B-B14F-4D97-AF65-F5344CB8AC3E}">
        <p14:creationId xmlns:p14="http://schemas.microsoft.com/office/powerpoint/2010/main" val="2832613872"/>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xonomic-assignment-metho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215900"/>
            <a:ext cx="7714285" cy="6415714"/>
          </a:xfrm>
          <a:prstGeom prst="rect">
            <a:avLst/>
          </a:prstGeom>
        </p:spPr>
      </p:pic>
      <p:sp>
        <p:nvSpPr>
          <p:cNvPr id="2" name="Oval 1"/>
          <p:cNvSpPr/>
          <p:nvPr/>
        </p:nvSpPr>
        <p:spPr>
          <a:xfrm>
            <a:off x="2188883" y="256691"/>
            <a:ext cx="5661376" cy="2526365"/>
          </a:xfrm>
          <a:prstGeom prst="ellipse">
            <a:avLst/>
          </a:prstGeom>
          <a:noFill/>
          <a:ln>
            <a:solidFill>
              <a:schemeClr val="bg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017250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Similarity methods</a:t>
            </a:r>
            <a:endParaRPr lang="en-US" dirty="0"/>
          </a:p>
        </p:txBody>
      </p:sp>
      <p:sp>
        <p:nvSpPr>
          <p:cNvPr id="3" name="Content Placeholder 2"/>
          <p:cNvSpPr>
            <a:spLocks noGrp="1"/>
          </p:cNvSpPr>
          <p:nvPr>
            <p:ph idx="1"/>
          </p:nvPr>
        </p:nvSpPr>
        <p:spPr>
          <a:xfrm>
            <a:off x="457200" y="1600202"/>
            <a:ext cx="4136756" cy="4525963"/>
          </a:xfrm>
        </p:spPr>
        <p:txBody>
          <a:bodyPr/>
          <a:lstStyle/>
          <a:p>
            <a:r>
              <a:rPr lang="en-US" dirty="0" smtClean="0"/>
              <a:t>Choice of aligner determines speed</a:t>
            </a:r>
          </a:p>
          <a:p>
            <a:r>
              <a:rPr lang="en-US" dirty="0" smtClean="0"/>
              <a:t>Can make inference from a single read</a:t>
            </a:r>
          </a:p>
          <a:p>
            <a:r>
              <a:rPr lang="en-US" dirty="0" smtClean="0"/>
              <a:t>Can work in translated BLAST mode</a:t>
            </a:r>
          </a:p>
          <a:p>
            <a:r>
              <a:rPr lang="en-US" dirty="0" smtClean="0"/>
              <a:t>Very sensitive</a:t>
            </a:r>
            <a:endParaRPr lang="en-US" dirty="0"/>
          </a:p>
        </p:txBody>
      </p:sp>
      <p:sp>
        <p:nvSpPr>
          <p:cNvPr id="4" name="Content Placeholder 2"/>
          <p:cNvSpPr txBox="1">
            <a:spLocks/>
          </p:cNvSpPr>
          <p:nvPr/>
        </p:nvSpPr>
        <p:spPr>
          <a:xfrm>
            <a:off x="4593956" y="1610015"/>
            <a:ext cx="4136756"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BLAST is very slow!</a:t>
            </a:r>
          </a:p>
          <a:p>
            <a:r>
              <a:rPr lang="en-US" dirty="0" smtClean="0"/>
              <a:t>Specificity can be low with naïve approach</a:t>
            </a:r>
          </a:p>
          <a:p>
            <a:r>
              <a:rPr lang="en-US" dirty="0" smtClean="0"/>
              <a:t>Many reads are taxonomically uninformative or taxonomically misleading</a:t>
            </a:r>
          </a:p>
        </p:txBody>
      </p:sp>
    </p:spTree>
    <p:extLst>
      <p:ext uri="{BB962C8B-B14F-4D97-AF65-F5344CB8AC3E}">
        <p14:creationId xmlns:p14="http://schemas.microsoft.com/office/powerpoint/2010/main" val="2874916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Aligners</a:t>
            </a:r>
            <a:endParaRPr lang="en-US" dirty="0"/>
          </a:p>
        </p:txBody>
      </p:sp>
      <p:sp>
        <p:nvSpPr>
          <p:cNvPr id="3" name="Content Placeholder 2"/>
          <p:cNvSpPr>
            <a:spLocks noGrp="1"/>
          </p:cNvSpPr>
          <p:nvPr>
            <p:ph idx="1"/>
          </p:nvPr>
        </p:nvSpPr>
        <p:spPr/>
        <p:txBody>
          <a:bodyPr/>
          <a:lstStyle/>
          <a:p>
            <a:r>
              <a:rPr lang="en-US" dirty="0" smtClean="0"/>
              <a:t>BLAST</a:t>
            </a:r>
          </a:p>
          <a:p>
            <a:endParaRPr lang="en-US" dirty="0" smtClean="0"/>
          </a:p>
          <a:p>
            <a:r>
              <a:rPr lang="en-US" dirty="0" smtClean="0"/>
              <a:t>RAPSearch2</a:t>
            </a:r>
          </a:p>
          <a:p>
            <a:r>
              <a:rPr lang="en-US" dirty="0" smtClean="0"/>
              <a:t>LAST</a:t>
            </a:r>
          </a:p>
          <a:p>
            <a:endParaRPr lang="en-US" dirty="0" smtClean="0"/>
          </a:p>
          <a:p>
            <a:r>
              <a:rPr lang="en-US" dirty="0" smtClean="0"/>
              <a:t>BWA/Bowtie (in 6-frames with PAUDA)</a:t>
            </a:r>
          </a:p>
          <a:p>
            <a:endParaRPr lang="en-US" dirty="0"/>
          </a:p>
        </p:txBody>
      </p:sp>
    </p:spTree>
    <p:extLst>
      <p:ext uri="{BB962C8B-B14F-4D97-AF65-F5344CB8AC3E}">
        <p14:creationId xmlns:p14="http://schemas.microsoft.com/office/powerpoint/2010/main" val="2246980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g_rast_ecol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914688"/>
            <a:ext cx="6388100" cy="4610100"/>
          </a:xfrm>
          <a:prstGeom prst="rect">
            <a:avLst/>
          </a:prstGeom>
        </p:spPr>
      </p:pic>
      <p:sp>
        <p:nvSpPr>
          <p:cNvPr id="3" name="Title 1"/>
          <p:cNvSpPr>
            <a:spLocks noGrp="1"/>
          </p:cNvSpPr>
          <p:nvPr>
            <p:ph type="title"/>
          </p:nvPr>
        </p:nvSpPr>
        <p:spPr/>
        <p:txBody>
          <a:bodyPr>
            <a:normAutofit/>
          </a:bodyPr>
          <a:lstStyle/>
          <a:p>
            <a:r>
              <a:rPr lang="en-US" i="1" dirty="0" smtClean="0"/>
              <a:t>Caveat emptor</a:t>
            </a:r>
            <a:r>
              <a:rPr lang="en-US" dirty="0" smtClean="0"/>
              <a:t>: Similarity methods</a:t>
            </a:r>
            <a:endParaRPr lang="en-US" dirty="0"/>
          </a:p>
        </p:txBody>
      </p:sp>
      <p:sp>
        <p:nvSpPr>
          <p:cNvPr id="2" name="TextBox 1"/>
          <p:cNvSpPr txBox="1"/>
          <p:nvPr/>
        </p:nvSpPr>
        <p:spPr>
          <a:xfrm>
            <a:off x="565294" y="1417638"/>
            <a:ext cx="2501848" cy="369332"/>
          </a:xfrm>
          <a:prstGeom prst="rect">
            <a:avLst/>
          </a:prstGeom>
          <a:noFill/>
        </p:spPr>
        <p:txBody>
          <a:bodyPr wrap="square" rtlCol="0">
            <a:spAutoFit/>
          </a:bodyPr>
          <a:lstStyle/>
          <a:p>
            <a:r>
              <a:rPr lang="en-US" dirty="0" smtClean="0"/>
              <a:t>MG-RAST</a:t>
            </a:r>
            <a:endParaRPr lang="en-US" dirty="0"/>
          </a:p>
        </p:txBody>
      </p:sp>
    </p:spTree>
    <p:extLst>
      <p:ext uri="{BB962C8B-B14F-4D97-AF65-F5344CB8AC3E}">
        <p14:creationId xmlns:p14="http://schemas.microsoft.com/office/powerpoint/2010/main" val="297130710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MEGAN</a:t>
            </a:r>
            <a:endParaRPr lang="en-US" dirty="0"/>
          </a:p>
        </p:txBody>
      </p:sp>
      <p:pic>
        <p:nvPicPr>
          <p:cNvPr id="5" name="Picture 4"/>
          <p:cNvPicPr>
            <a:picLocks noChangeAspect="1"/>
          </p:cNvPicPr>
          <p:nvPr/>
        </p:nvPicPr>
        <p:blipFill>
          <a:blip r:embed="rId2"/>
          <a:stretch>
            <a:fillRect/>
          </a:stretch>
        </p:blipFill>
        <p:spPr>
          <a:xfrm>
            <a:off x="0" y="520700"/>
            <a:ext cx="9144000" cy="5806440"/>
          </a:xfrm>
          <a:prstGeom prst="rect">
            <a:avLst/>
          </a:prstGeom>
        </p:spPr>
      </p:pic>
    </p:spTree>
    <p:extLst>
      <p:ext uri="{BB962C8B-B14F-4D97-AF65-F5344CB8AC3E}">
        <p14:creationId xmlns:p14="http://schemas.microsoft.com/office/powerpoint/2010/main" val="231648319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4000" y="0"/>
            <a:ext cx="8625033" cy="6858000"/>
          </a:xfrm>
          <a:prstGeom prst="rect">
            <a:avLst/>
          </a:prstGeom>
        </p:spPr>
      </p:pic>
    </p:spTree>
    <p:extLst>
      <p:ext uri="{BB962C8B-B14F-4D97-AF65-F5344CB8AC3E}">
        <p14:creationId xmlns:p14="http://schemas.microsoft.com/office/powerpoint/2010/main" val="354749024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egan-lc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62" y="1469637"/>
            <a:ext cx="8905472" cy="4819758"/>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t>MEGAN</a:t>
            </a:r>
            <a:endParaRPr lang="en-US" dirty="0"/>
          </a:p>
        </p:txBody>
      </p:sp>
      <p:sp>
        <p:nvSpPr>
          <p:cNvPr id="2" name="TextBox 1"/>
          <p:cNvSpPr txBox="1"/>
          <p:nvPr/>
        </p:nvSpPr>
        <p:spPr>
          <a:xfrm>
            <a:off x="3823230" y="6289395"/>
            <a:ext cx="4530265" cy="369332"/>
          </a:xfrm>
          <a:prstGeom prst="rect">
            <a:avLst/>
          </a:prstGeom>
          <a:noFill/>
        </p:spPr>
        <p:txBody>
          <a:bodyPr wrap="square" rtlCol="0">
            <a:spAutoFit/>
          </a:bodyPr>
          <a:lstStyle/>
          <a:p>
            <a:r>
              <a:rPr lang="en-US" dirty="0" err="1" smtClean="0"/>
              <a:t>Huson</a:t>
            </a:r>
            <a:r>
              <a:rPr lang="en-US" dirty="0"/>
              <a:t> et al. 10.1101/gr.5969107</a:t>
            </a:r>
          </a:p>
        </p:txBody>
      </p:sp>
    </p:spTree>
    <p:extLst>
      <p:ext uri="{BB962C8B-B14F-4D97-AF65-F5344CB8AC3E}">
        <p14:creationId xmlns:p14="http://schemas.microsoft.com/office/powerpoint/2010/main" val="327812543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ca-imperfec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12" y="371474"/>
            <a:ext cx="8689868" cy="6286576"/>
          </a:xfrm>
          <a:prstGeom prst="rect">
            <a:avLst/>
          </a:prstGeom>
        </p:spPr>
      </p:pic>
      <p:sp>
        <p:nvSpPr>
          <p:cNvPr id="3" name="TextBox 2"/>
          <p:cNvSpPr txBox="1"/>
          <p:nvPr/>
        </p:nvSpPr>
        <p:spPr>
          <a:xfrm>
            <a:off x="4387415" y="2142"/>
            <a:ext cx="4530265" cy="369332"/>
          </a:xfrm>
          <a:prstGeom prst="rect">
            <a:avLst/>
          </a:prstGeom>
          <a:noFill/>
        </p:spPr>
        <p:txBody>
          <a:bodyPr wrap="square" rtlCol="0">
            <a:spAutoFit/>
          </a:bodyPr>
          <a:lstStyle/>
          <a:p>
            <a:r>
              <a:rPr lang="en-US" dirty="0" err="1" smtClean="0"/>
              <a:t>Huson</a:t>
            </a:r>
            <a:r>
              <a:rPr lang="en-US" dirty="0"/>
              <a:t> et al. 10.1101/gr.5969107</a:t>
            </a:r>
          </a:p>
        </p:txBody>
      </p:sp>
    </p:spTree>
    <p:extLst>
      <p:ext uri="{BB962C8B-B14F-4D97-AF65-F5344CB8AC3E}">
        <p14:creationId xmlns:p14="http://schemas.microsoft.com/office/powerpoint/2010/main" val="355203635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effect-of-read-length.png"/>
          <p:cNvPicPr>
            <a:picLocks noGrp="1" noChangeAspect="1"/>
          </p:cNvPicPr>
          <p:nvPr>
            <p:ph idx="1"/>
          </p:nvPr>
        </p:nvPicPr>
        <p:blipFill>
          <a:blip r:embed="rId2">
            <a:extLst>
              <a:ext uri="{28A0092B-C50C-407E-A947-70E740481C1C}">
                <a14:useLocalDpi xmlns:a14="http://schemas.microsoft.com/office/drawing/2010/main" val="0"/>
              </a:ext>
            </a:extLst>
          </a:blip>
          <a:srcRect l="1634" r="1634"/>
          <a:stretch>
            <a:fillRect/>
          </a:stretch>
        </p:blipFill>
        <p:spPr>
          <a:xfrm>
            <a:off x="457200" y="933452"/>
            <a:ext cx="8229600" cy="4525963"/>
          </a:xfrm>
        </p:spPr>
      </p:pic>
      <p:sp>
        <p:nvSpPr>
          <p:cNvPr id="3" name="TextBox 2"/>
          <p:cNvSpPr txBox="1"/>
          <p:nvPr/>
        </p:nvSpPr>
        <p:spPr>
          <a:xfrm>
            <a:off x="457200" y="5608505"/>
            <a:ext cx="4530265" cy="369332"/>
          </a:xfrm>
          <a:prstGeom prst="rect">
            <a:avLst/>
          </a:prstGeom>
          <a:noFill/>
        </p:spPr>
        <p:txBody>
          <a:bodyPr wrap="square" rtlCol="0">
            <a:spAutoFit/>
          </a:bodyPr>
          <a:lstStyle/>
          <a:p>
            <a:r>
              <a:rPr lang="en-US" dirty="0" err="1" smtClean="0"/>
              <a:t>Huson</a:t>
            </a:r>
            <a:r>
              <a:rPr lang="en-US" dirty="0"/>
              <a:t> et al. 10.1101/gr.5969107</a:t>
            </a:r>
          </a:p>
        </p:txBody>
      </p:sp>
    </p:spTree>
    <p:extLst>
      <p:ext uri="{BB962C8B-B14F-4D97-AF65-F5344CB8AC3E}">
        <p14:creationId xmlns:p14="http://schemas.microsoft.com/office/powerpoint/2010/main" val="302951034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xonomic-assignment-metho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215900"/>
            <a:ext cx="7714285" cy="6415714"/>
          </a:xfrm>
          <a:prstGeom prst="rect">
            <a:avLst/>
          </a:prstGeom>
        </p:spPr>
      </p:pic>
      <p:sp>
        <p:nvSpPr>
          <p:cNvPr id="2" name="Oval 1"/>
          <p:cNvSpPr/>
          <p:nvPr/>
        </p:nvSpPr>
        <p:spPr>
          <a:xfrm>
            <a:off x="4472353" y="2918155"/>
            <a:ext cx="3953133" cy="3713460"/>
          </a:xfrm>
          <a:prstGeom prst="ellipse">
            <a:avLst/>
          </a:prstGeom>
          <a:noFill/>
          <a:ln>
            <a:solidFill>
              <a:schemeClr val="bg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0022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E. coli</a:t>
            </a:r>
            <a:r>
              <a:rPr lang="en-US" dirty="0" smtClean="0"/>
              <a:t>: more genes than humans?</a:t>
            </a:r>
            <a:endParaRPr lang="en-US" dirty="0"/>
          </a:p>
        </p:txBody>
      </p:sp>
      <p:pic>
        <p:nvPicPr>
          <p:cNvPr id="4" name="Picture 3"/>
          <p:cNvPicPr>
            <a:picLocks noChangeAspect="1"/>
          </p:cNvPicPr>
          <p:nvPr/>
        </p:nvPicPr>
        <p:blipFill>
          <a:blip r:embed="rId3"/>
          <a:stretch>
            <a:fillRect/>
          </a:stretch>
        </p:blipFill>
        <p:spPr>
          <a:xfrm>
            <a:off x="108053" y="1674479"/>
            <a:ext cx="8936053" cy="4304199"/>
          </a:xfrm>
          <a:prstGeom prst="rect">
            <a:avLst/>
          </a:prstGeom>
        </p:spPr>
      </p:pic>
      <p:sp>
        <p:nvSpPr>
          <p:cNvPr id="3" name="TextBox 2"/>
          <p:cNvSpPr txBox="1"/>
          <p:nvPr/>
        </p:nvSpPr>
        <p:spPr>
          <a:xfrm>
            <a:off x="3430432" y="6298230"/>
            <a:ext cx="5093275" cy="369332"/>
          </a:xfrm>
          <a:prstGeom prst="rect">
            <a:avLst/>
          </a:prstGeom>
          <a:noFill/>
        </p:spPr>
        <p:txBody>
          <a:bodyPr wrap="square" rtlCol="0">
            <a:spAutoFit/>
          </a:bodyPr>
          <a:lstStyle/>
          <a:p>
            <a:r>
              <a:rPr lang="en-US" dirty="0" err="1" smtClean="0"/>
              <a:t>Touchon</a:t>
            </a:r>
            <a:r>
              <a:rPr lang="en-US" dirty="0" smtClean="0"/>
              <a:t> et al. </a:t>
            </a:r>
            <a:r>
              <a:rPr lang="nl-NL" dirty="0"/>
              <a:t>doi:10.1371/journal.pgen.1000344</a:t>
            </a:r>
            <a:r>
              <a:rPr lang="en-US" dirty="0" smtClean="0"/>
              <a:t> </a:t>
            </a:r>
            <a:endParaRPr lang="en-US" dirty="0"/>
          </a:p>
        </p:txBody>
      </p:sp>
    </p:spTree>
    <p:extLst>
      <p:ext uri="{BB962C8B-B14F-4D97-AF65-F5344CB8AC3E}">
        <p14:creationId xmlns:p14="http://schemas.microsoft.com/office/powerpoint/2010/main" val="380248603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Phylogenetic methods</a:t>
            </a:r>
            <a:endParaRPr lang="en-US" dirty="0"/>
          </a:p>
        </p:txBody>
      </p:sp>
      <p:sp>
        <p:nvSpPr>
          <p:cNvPr id="3" name="Content Placeholder 2"/>
          <p:cNvSpPr>
            <a:spLocks noGrp="1"/>
          </p:cNvSpPr>
          <p:nvPr>
            <p:ph idx="1"/>
          </p:nvPr>
        </p:nvSpPr>
        <p:spPr>
          <a:xfrm>
            <a:off x="457200" y="1600202"/>
            <a:ext cx="4163780" cy="4525963"/>
          </a:xfrm>
        </p:spPr>
        <p:txBody>
          <a:bodyPr/>
          <a:lstStyle/>
          <a:p>
            <a:r>
              <a:rPr lang="en-US" dirty="0" smtClean="0"/>
              <a:t>Accurate</a:t>
            </a:r>
          </a:p>
          <a:p>
            <a:r>
              <a:rPr lang="en-US" dirty="0" smtClean="0"/>
              <a:t>Give measurement of uncertainty</a:t>
            </a:r>
          </a:p>
          <a:p>
            <a:r>
              <a:rPr lang="en-US" dirty="0" smtClean="0"/>
              <a:t>Can use multiple conserved marker genes (~40 common)</a:t>
            </a:r>
          </a:p>
          <a:p>
            <a:endParaRPr lang="en-US" dirty="0"/>
          </a:p>
        </p:txBody>
      </p:sp>
      <p:sp>
        <p:nvSpPr>
          <p:cNvPr id="4" name="Content Placeholder 2"/>
          <p:cNvSpPr txBox="1">
            <a:spLocks/>
          </p:cNvSpPr>
          <p:nvPr/>
        </p:nvSpPr>
        <p:spPr>
          <a:xfrm>
            <a:off x="4773380" y="1600202"/>
            <a:ext cx="416378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FF0000"/>
                </a:solidFill>
              </a:rPr>
              <a:t>Slow</a:t>
            </a:r>
          </a:p>
          <a:p>
            <a:r>
              <a:rPr lang="en-US" dirty="0" smtClean="0">
                <a:solidFill>
                  <a:srgbClr val="FF0000"/>
                </a:solidFill>
              </a:rPr>
              <a:t>Dependent on quality and completeness of reference tree</a:t>
            </a:r>
          </a:p>
          <a:p>
            <a:r>
              <a:rPr lang="en-US" dirty="0" err="1" smtClean="0">
                <a:solidFill>
                  <a:srgbClr val="FF0000"/>
                </a:solidFill>
              </a:rPr>
              <a:t>Prokaryo</a:t>
            </a:r>
            <a:r>
              <a:rPr lang="en-US" dirty="0" smtClean="0">
                <a:solidFill>
                  <a:srgbClr val="FF0000"/>
                </a:solidFill>
              </a:rPr>
              <a:t>-centric</a:t>
            </a:r>
          </a:p>
          <a:p>
            <a:endParaRPr lang="en-US" dirty="0" smtClean="0"/>
          </a:p>
          <a:p>
            <a:endParaRPr lang="en-US" dirty="0"/>
          </a:p>
        </p:txBody>
      </p:sp>
    </p:spTree>
    <p:extLst>
      <p:ext uri="{BB962C8B-B14F-4D97-AF65-F5344CB8AC3E}">
        <p14:creationId xmlns:p14="http://schemas.microsoft.com/office/powerpoint/2010/main" val="245908138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9160738" cy="6336177"/>
          </a:xfrm>
          <a:prstGeom prst="rect">
            <a:avLst/>
          </a:prstGeom>
        </p:spPr>
      </p:pic>
      <p:sp>
        <p:nvSpPr>
          <p:cNvPr id="2" name="TextBox 1"/>
          <p:cNvSpPr txBox="1"/>
          <p:nvPr/>
        </p:nvSpPr>
        <p:spPr>
          <a:xfrm>
            <a:off x="3731577" y="6336176"/>
            <a:ext cx="4674291" cy="369332"/>
          </a:xfrm>
          <a:prstGeom prst="rect">
            <a:avLst/>
          </a:prstGeom>
          <a:noFill/>
        </p:spPr>
        <p:txBody>
          <a:bodyPr wrap="square" rtlCol="0">
            <a:spAutoFit/>
          </a:bodyPr>
          <a:lstStyle/>
          <a:p>
            <a:r>
              <a:rPr lang="en-US" dirty="0"/>
              <a:t>Stark et al. 10.1186/1471-2164-11-461</a:t>
            </a:r>
          </a:p>
        </p:txBody>
      </p:sp>
    </p:spTree>
    <p:extLst>
      <p:ext uri="{BB962C8B-B14F-4D97-AF65-F5344CB8AC3E}">
        <p14:creationId xmlns:p14="http://schemas.microsoft.com/office/powerpoint/2010/main" val="11344971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082800" y="0"/>
            <a:ext cx="4966538" cy="6858000"/>
          </a:xfrm>
          <a:prstGeom prst="rect">
            <a:avLst/>
          </a:prstGeom>
        </p:spPr>
      </p:pic>
    </p:spTree>
    <p:extLst>
      <p:ext uri="{BB962C8B-B14F-4D97-AF65-F5344CB8AC3E}">
        <p14:creationId xmlns:p14="http://schemas.microsoft.com/office/powerpoint/2010/main" val="51683398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can be useful?!</a:t>
            </a:r>
            <a:endParaRPr lang="en-US" dirty="0"/>
          </a:p>
        </p:txBody>
      </p:sp>
      <p:pic>
        <p:nvPicPr>
          <p:cNvPr id="4" name="Picture 3"/>
          <p:cNvPicPr>
            <a:picLocks noChangeAspect="1"/>
          </p:cNvPicPr>
          <p:nvPr/>
        </p:nvPicPr>
        <p:blipFill>
          <a:blip r:embed="rId2"/>
          <a:stretch>
            <a:fillRect/>
          </a:stretch>
        </p:blipFill>
        <p:spPr>
          <a:xfrm>
            <a:off x="1600200" y="1435100"/>
            <a:ext cx="5943600" cy="3975100"/>
          </a:xfrm>
          <a:prstGeom prst="rect">
            <a:avLst/>
          </a:prstGeom>
        </p:spPr>
      </p:pic>
    </p:spTree>
    <p:extLst>
      <p:ext uri="{BB962C8B-B14F-4D97-AF65-F5344CB8AC3E}">
        <p14:creationId xmlns:p14="http://schemas.microsoft.com/office/powerpoint/2010/main" val="165587705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6731000" cy="2400300"/>
          </a:xfrm>
          <a:prstGeom prst="rect">
            <a:avLst/>
          </a:prstGeom>
        </p:spPr>
      </p:pic>
      <p:pic>
        <p:nvPicPr>
          <p:cNvPr id="5" name="Picture 4"/>
          <p:cNvPicPr>
            <a:picLocks noChangeAspect="1"/>
          </p:cNvPicPr>
          <p:nvPr/>
        </p:nvPicPr>
        <p:blipFill>
          <a:blip r:embed="rId3"/>
          <a:stretch>
            <a:fillRect/>
          </a:stretch>
        </p:blipFill>
        <p:spPr>
          <a:xfrm>
            <a:off x="551976" y="0"/>
            <a:ext cx="6845300" cy="4826000"/>
          </a:xfrm>
          <a:prstGeom prst="rect">
            <a:avLst/>
          </a:prstGeom>
        </p:spPr>
      </p:pic>
      <p:pic>
        <p:nvPicPr>
          <p:cNvPr id="6" name="Picture 5"/>
          <p:cNvPicPr>
            <a:picLocks noChangeAspect="1"/>
          </p:cNvPicPr>
          <p:nvPr/>
        </p:nvPicPr>
        <p:blipFill>
          <a:blip r:embed="rId4"/>
          <a:stretch>
            <a:fillRect/>
          </a:stretch>
        </p:blipFill>
        <p:spPr>
          <a:xfrm>
            <a:off x="1113060" y="0"/>
            <a:ext cx="6781800" cy="5372100"/>
          </a:xfrm>
          <a:prstGeom prst="rect">
            <a:avLst/>
          </a:prstGeom>
        </p:spPr>
      </p:pic>
    </p:spTree>
    <p:extLst>
      <p:ext uri="{BB962C8B-B14F-4D97-AF65-F5344CB8AC3E}">
        <p14:creationId xmlns:p14="http://schemas.microsoft.com/office/powerpoint/2010/main" val="1066081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Phylogenetic assignment</a:t>
            </a:r>
            <a:endParaRPr lang="en-US" dirty="0"/>
          </a:p>
        </p:txBody>
      </p:sp>
      <p:sp>
        <p:nvSpPr>
          <p:cNvPr id="3" name="Content Placeholder 2"/>
          <p:cNvSpPr>
            <a:spLocks noGrp="1"/>
          </p:cNvSpPr>
          <p:nvPr>
            <p:ph idx="1"/>
          </p:nvPr>
        </p:nvSpPr>
        <p:spPr/>
        <p:txBody>
          <a:bodyPr/>
          <a:lstStyle/>
          <a:p>
            <a:r>
              <a:rPr lang="en-US" dirty="0" err="1" smtClean="0"/>
              <a:t>mOTUs</a:t>
            </a:r>
            <a:endParaRPr lang="en-US" dirty="0" smtClean="0"/>
          </a:p>
          <a:p>
            <a:r>
              <a:rPr lang="en-US" dirty="0" err="1" smtClean="0"/>
              <a:t>Phylosift</a:t>
            </a:r>
            <a:endParaRPr lang="en-US" dirty="0" smtClean="0"/>
          </a:p>
          <a:p>
            <a:r>
              <a:rPr lang="en-US" dirty="0" err="1" smtClean="0"/>
              <a:t>MLTreeMap</a:t>
            </a:r>
            <a:endParaRPr lang="en-US" dirty="0" smtClean="0"/>
          </a:p>
          <a:p>
            <a:pPr marL="457200" lvl="1" indent="0">
              <a:buNone/>
            </a:pPr>
            <a:endParaRPr lang="en-US" dirty="0" smtClean="0"/>
          </a:p>
        </p:txBody>
      </p:sp>
    </p:spTree>
    <p:extLst>
      <p:ext uri="{BB962C8B-B14F-4D97-AF65-F5344CB8AC3E}">
        <p14:creationId xmlns:p14="http://schemas.microsoft.com/office/powerpoint/2010/main" val="42796149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xonomic-assignment-method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215900"/>
            <a:ext cx="7714285" cy="6415714"/>
          </a:xfrm>
          <a:prstGeom prst="rect">
            <a:avLst/>
          </a:prstGeom>
        </p:spPr>
      </p:pic>
      <p:sp>
        <p:nvSpPr>
          <p:cNvPr id="4" name="Oval 3"/>
          <p:cNvSpPr/>
          <p:nvPr/>
        </p:nvSpPr>
        <p:spPr>
          <a:xfrm>
            <a:off x="711201" y="2729016"/>
            <a:ext cx="3953133" cy="3713460"/>
          </a:xfrm>
          <a:prstGeom prst="ellipse">
            <a:avLst/>
          </a:prstGeom>
          <a:noFill/>
          <a:ln>
            <a:solidFill>
              <a:schemeClr val="bg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4456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Metaphlan</a:t>
            </a:r>
            <a:endParaRPr lang="en-US" dirty="0"/>
          </a:p>
        </p:txBody>
      </p:sp>
      <p:sp>
        <p:nvSpPr>
          <p:cNvPr id="3" name="Content Placeholder 2"/>
          <p:cNvSpPr>
            <a:spLocks noGrp="1"/>
          </p:cNvSpPr>
          <p:nvPr>
            <p:ph idx="1"/>
          </p:nvPr>
        </p:nvSpPr>
        <p:spPr>
          <a:xfrm>
            <a:off x="457201" y="1600202"/>
            <a:ext cx="8338875" cy="4525963"/>
          </a:xfrm>
        </p:spPr>
        <p:txBody>
          <a:bodyPr/>
          <a:lstStyle/>
          <a:p>
            <a:r>
              <a:rPr lang="en-US" dirty="0" smtClean="0"/>
              <a:t>Lineage-specific marker genes</a:t>
            </a:r>
          </a:p>
          <a:p>
            <a:r>
              <a:rPr lang="en-US" dirty="0" smtClean="0"/>
              <a:t>Hybrid similarity and phylogenetic method</a:t>
            </a:r>
          </a:p>
          <a:p>
            <a:pPr marL="0" indent="0">
              <a:buNone/>
            </a:pPr>
            <a:endParaRPr lang="en-US" dirty="0"/>
          </a:p>
        </p:txBody>
      </p:sp>
      <p:pic>
        <p:nvPicPr>
          <p:cNvPr id="5" name="Picture 4"/>
          <p:cNvPicPr>
            <a:picLocks noChangeAspect="1"/>
          </p:cNvPicPr>
          <p:nvPr/>
        </p:nvPicPr>
        <p:blipFill rotWithShape="1">
          <a:blip r:embed="rId2"/>
          <a:srcRect t="3783"/>
          <a:stretch/>
        </p:blipFill>
        <p:spPr>
          <a:xfrm>
            <a:off x="1472969" y="3180989"/>
            <a:ext cx="6241974" cy="2945174"/>
          </a:xfrm>
          <a:prstGeom prst="rect">
            <a:avLst/>
          </a:prstGeom>
        </p:spPr>
      </p:pic>
      <p:sp>
        <p:nvSpPr>
          <p:cNvPr id="4" name="TextBox 3"/>
          <p:cNvSpPr txBox="1"/>
          <p:nvPr/>
        </p:nvSpPr>
        <p:spPr>
          <a:xfrm>
            <a:off x="4438612" y="6337512"/>
            <a:ext cx="4357464" cy="369332"/>
          </a:xfrm>
          <a:prstGeom prst="rect">
            <a:avLst/>
          </a:prstGeom>
          <a:noFill/>
        </p:spPr>
        <p:txBody>
          <a:bodyPr wrap="square" rtlCol="0">
            <a:spAutoFit/>
          </a:bodyPr>
          <a:lstStyle/>
          <a:p>
            <a:r>
              <a:rPr lang="en-US" dirty="0" err="1" smtClean="0"/>
              <a:t>Segata</a:t>
            </a:r>
            <a:r>
              <a:rPr lang="en-US" dirty="0"/>
              <a:t> et al. 10.1038/nmeth.2066</a:t>
            </a:r>
          </a:p>
        </p:txBody>
      </p:sp>
    </p:spTree>
    <p:extLst>
      <p:ext uri="{BB962C8B-B14F-4D97-AF65-F5344CB8AC3E}">
        <p14:creationId xmlns:p14="http://schemas.microsoft.com/office/powerpoint/2010/main" val="1575489646"/>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coli-genera-heatma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1" y="237235"/>
            <a:ext cx="6995433" cy="6620765"/>
          </a:xfrm>
          <a:prstGeom prst="rect">
            <a:avLst/>
          </a:prstGeom>
        </p:spPr>
      </p:pic>
    </p:spTree>
    <p:extLst>
      <p:ext uri="{BB962C8B-B14F-4D97-AF65-F5344CB8AC3E}">
        <p14:creationId xmlns:p14="http://schemas.microsoft.com/office/powerpoint/2010/main" val="222759852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assignments</a:t>
            </a:r>
            <a:endParaRPr lang="en-US" dirty="0"/>
          </a:p>
        </p:txBody>
      </p:sp>
      <p:sp>
        <p:nvSpPr>
          <p:cNvPr id="3" name="Content Placeholder 2"/>
          <p:cNvSpPr>
            <a:spLocks noGrp="1"/>
          </p:cNvSpPr>
          <p:nvPr>
            <p:ph idx="1"/>
          </p:nvPr>
        </p:nvSpPr>
        <p:spPr/>
        <p:txBody>
          <a:bodyPr/>
          <a:lstStyle/>
          <a:p>
            <a:r>
              <a:rPr lang="en-US" dirty="0" smtClean="0"/>
              <a:t>SEED</a:t>
            </a:r>
          </a:p>
          <a:p>
            <a:r>
              <a:rPr lang="en-US" dirty="0" smtClean="0"/>
              <a:t>COGs</a:t>
            </a:r>
          </a:p>
          <a:p>
            <a:r>
              <a:rPr lang="en-US" dirty="0" err="1" smtClean="0"/>
              <a:t>EggNOG</a:t>
            </a:r>
            <a:endParaRPr lang="en-US" dirty="0" smtClean="0"/>
          </a:p>
          <a:p>
            <a:r>
              <a:rPr lang="en-US" dirty="0" smtClean="0"/>
              <a:t>KEGG</a:t>
            </a:r>
          </a:p>
        </p:txBody>
      </p:sp>
    </p:spTree>
    <p:extLst>
      <p:ext uri="{BB962C8B-B14F-4D97-AF65-F5344CB8AC3E}">
        <p14:creationId xmlns:p14="http://schemas.microsoft.com/office/powerpoint/2010/main" val="902370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Genetics of virulence</a:t>
            </a:r>
            <a:endParaRPr lang="en-US" dirty="0"/>
          </a:p>
        </p:txBody>
      </p:sp>
      <p:sp>
        <p:nvSpPr>
          <p:cNvPr id="4" name="Content Placeholder 3"/>
          <p:cNvSpPr>
            <a:spLocks noGrp="1"/>
          </p:cNvSpPr>
          <p:nvPr>
            <p:ph sz="half" idx="1"/>
          </p:nvPr>
        </p:nvSpPr>
        <p:spPr>
          <a:xfrm>
            <a:off x="493910" y="1371600"/>
            <a:ext cx="4041648" cy="4937760"/>
          </a:xfrm>
        </p:spPr>
        <p:txBody>
          <a:bodyPr>
            <a:normAutofit/>
          </a:bodyPr>
          <a:lstStyle/>
          <a:p>
            <a:r>
              <a:rPr lang="en-US" dirty="0" smtClean="0"/>
              <a:t>Many virulence genes acquired via horizontal gene transfer</a:t>
            </a:r>
          </a:p>
          <a:p>
            <a:r>
              <a:rPr lang="en-US" dirty="0" smtClean="0"/>
              <a:t>On plasmids or chromosome via conjugation</a:t>
            </a:r>
          </a:p>
          <a:p>
            <a:r>
              <a:rPr lang="en-US" dirty="0" smtClean="0"/>
              <a:t>As naked DNA via transformation</a:t>
            </a:r>
          </a:p>
          <a:p>
            <a:r>
              <a:rPr lang="en-US" dirty="0" smtClean="0"/>
              <a:t>On bacteriophage via transduction</a:t>
            </a:r>
            <a:endParaRPr lang="en-US" dirty="0"/>
          </a:p>
        </p:txBody>
      </p:sp>
      <p:grpSp>
        <p:nvGrpSpPr>
          <p:cNvPr id="66" name="Group 65"/>
          <p:cNvGrpSpPr/>
          <p:nvPr/>
        </p:nvGrpSpPr>
        <p:grpSpPr>
          <a:xfrm>
            <a:off x="4118999" y="1371602"/>
            <a:ext cx="4760842" cy="4378825"/>
            <a:chOff x="4118998" y="1371600"/>
            <a:chExt cx="4760842" cy="4378825"/>
          </a:xfrm>
        </p:grpSpPr>
        <p:sp>
          <p:nvSpPr>
            <p:cNvPr id="8" name="Rounded Rectangle 7"/>
            <p:cNvSpPr/>
            <p:nvPr/>
          </p:nvSpPr>
          <p:spPr>
            <a:xfrm>
              <a:off x="5744598" y="1371600"/>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Oval 8"/>
            <p:cNvSpPr/>
            <p:nvPr/>
          </p:nvSpPr>
          <p:spPr>
            <a:xfrm>
              <a:off x="6161158" y="1564640"/>
              <a:ext cx="629920" cy="325120"/>
            </a:xfrm>
            <a:prstGeom prst="ellipse">
              <a:avLst/>
            </a:prstGeom>
            <a:noFill/>
            <a:ln w="38100" cap="flat" cmpd="sng" algn="ctr">
              <a:solidFill>
                <a:srgbClr val="8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Curved Connector 10"/>
            <p:cNvCxnSpPr/>
            <p:nvPr/>
          </p:nvCxnSpPr>
          <p:spPr>
            <a:xfrm flipV="1">
              <a:off x="6480319" y="1950720"/>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2" name="Curved Connector 11"/>
            <p:cNvCxnSpPr/>
            <p:nvPr/>
          </p:nvCxnSpPr>
          <p:spPr>
            <a:xfrm flipV="1">
              <a:off x="5592198" y="2448001"/>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13" name="Curved Connector 12"/>
            <p:cNvCxnSpPr/>
            <p:nvPr/>
          </p:nvCxnSpPr>
          <p:spPr>
            <a:xfrm flipV="1">
              <a:off x="6847840" y="2315921"/>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4118998" y="3367598"/>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5" name="Oval 14"/>
            <p:cNvSpPr/>
            <p:nvPr/>
          </p:nvSpPr>
          <p:spPr>
            <a:xfrm>
              <a:off x="4535558" y="3560638"/>
              <a:ext cx="629920" cy="325120"/>
            </a:xfrm>
            <a:prstGeom prst="ellipse">
              <a:avLst/>
            </a:prstGeom>
            <a:noFill/>
            <a:ln w="38100" cap="flat" cmpd="sng" algn="ctr">
              <a:solidFill>
                <a:srgbClr val="8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ounded Rectangle 15"/>
            <p:cNvSpPr/>
            <p:nvPr/>
          </p:nvSpPr>
          <p:spPr>
            <a:xfrm>
              <a:off x="7416800" y="3360316"/>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7" name="Oval 16"/>
            <p:cNvSpPr/>
            <p:nvPr/>
          </p:nvSpPr>
          <p:spPr>
            <a:xfrm>
              <a:off x="8056880" y="3596640"/>
              <a:ext cx="629920" cy="325120"/>
            </a:xfrm>
            <a:prstGeom prst="ellipse">
              <a:avLst/>
            </a:prstGeom>
            <a:noFill/>
            <a:ln w="38100" cap="flat" cmpd="sng" algn="ctr">
              <a:solidFill>
                <a:srgbClr val="8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744598" y="5039225"/>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9" name="Oval 18"/>
            <p:cNvSpPr/>
            <p:nvPr/>
          </p:nvSpPr>
          <p:spPr>
            <a:xfrm>
              <a:off x="6360160" y="5384665"/>
              <a:ext cx="629920" cy="325120"/>
            </a:xfrm>
            <a:prstGeom prst="ellipse">
              <a:avLst/>
            </a:prstGeom>
            <a:noFill/>
            <a:ln w="38100" cap="flat" cmpd="sng" algn="ctr">
              <a:solidFill>
                <a:srgbClr val="80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2"/>
            <a:stretch>
              <a:fillRect/>
            </a:stretch>
          </p:blipFill>
          <p:spPr>
            <a:xfrm>
              <a:off x="5858216" y="4104506"/>
              <a:ext cx="928664" cy="863599"/>
            </a:xfrm>
            <a:prstGeom prst="rect">
              <a:avLst/>
            </a:prstGeom>
          </p:spPr>
        </p:pic>
        <p:pic>
          <p:nvPicPr>
            <p:cNvPr id="21" name="Picture 20"/>
            <p:cNvPicPr>
              <a:picLocks noChangeAspect="1"/>
            </p:cNvPicPr>
            <p:nvPr/>
          </p:nvPicPr>
          <p:blipFill>
            <a:blip r:embed="rId3"/>
            <a:stretch>
              <a:fillRect/>
            </a:stretch>
          </p:blipFill>
          <p:spPr>
            <a:xfrm>
              <a:off x="6672580" y="4696325"/>
              <a:ext cx="317500" cy="342900"/>
            </a:xfrm>
            <a:prstGeom prst="rect">
              <a:avLst/>
            </a:prstGeom>
          </p:spPr>
        </p:pic>
        <p:sp>
          <p:nvSpPr>
            <p:cNvPr id="22" name="Oval 21"/>
            <p:cNvSpPr/>
            <p:nvPr/>
          </p:nvSpPr>
          <p:spPr>
            <a:xfrm>
              <a:off x="5296705" y="3479291"/>
              <a:ext cx="126974" cy="162694"/>
            </a:xfrm>
            <a:prstGeom prst="ellipse">
              <a:avLst/>
            </a:prstGeom>
            <a:noFill/>
            <a:ln w="38100" cap="flat" cmpd="sng" algn="ctr">
              <a:solidFill>
                <a:srgbClr val="3366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744598" y="3352733"/>
              <a:ext cx="1463040" cy="7112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5" name="Oval 24"/>
            <p:cNvSpPr/>
            <p:nvPr/>
          </p:nvSpPr>
          <p:spPr>
            <a:xfrm>
              <a:off x="6161158" y="3660294"/>
              <a:ext cx="629920" cy="325120"/>
            </a:xfrm>
            <a:prstGeom prst="ellipse">
              <a:avLst/>
            </a:prstGeom>
            <a:noFill/>
            <a:ln w="38100" cap="flat" cmpd="sng" algn="ctr">
              <a:solidFill>
                <a:schemeClr val="accent1"/>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6922305" y="3464426"/>
              <a:ext cx="126974" cy="162694"/>
            </a:xfrm>
            <a:prstGeom prst="ellipse">
              <a:avLst/>
            </a:prstGeom>
            <a:noFill/>
            <a:ln w="38100" cap="flat" cmpd="sng" algn="ctr">
              <a:solidFill>
                <a:srgbClr val="3366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858216" y="3464426"/>
              <a:ext cx="126974" cy="162694"/>
            </a:xfrm>
            <a:prstGeom prst="ellipse">
              <a:avLst/>
            </a:prstGeom>
            <a:noFill/>
            <a:ln w="38100" cap="flat" cmpd="sng" algn="ctr">
              <a:solidFill>
                <a:srgbClr val="3366FF"/>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hape 29"/>
            <p:cNvCxnSpPr/>
            <p:nvPr/>
          </p:nvCxnSpPr>
          <p:spPr>
            <a:xfrm flipV="1">
              <a:off x="7661857" y="3467606"/>
              <a:ext cx="1024943" cy="161104"/>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stCxn id="27" idx="2"/>
            </p:cNvCxnSpPr>
            <p:nvPr/>
          </p:nvCxnSpPr>
          <p:spPr>
            <a:xfrm rot="10800000" flipV="1">
              <a:off x="5423684" y="3545772"/>
              <a:ext cx="434533" cy="14867"/>
            </a:xfrm>
            <a:prstGeom prst="straightConnector1">
              <a:avLst/>
            </a:prstGeom>
            <a:ln w="38100" cap="flat" cmpd="sng" algn="ctr">
              <a:solidFill>
                <a:srgbClr val="800000"/>
              </a:solidFill>
              <a:prstDash val="sysDash"/>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45" name="Straight Arrow Connector 44"/>
            <p:cNvCxnSpPr/>
            <p:nvPr/>
          </p:nvCxnSpPr>
          <p:spPr>
            <a:xfrm flipV="1">
              <a:off x="6786880" y="3641986"/>
              <a:ext cx="874977" cy="243772"/>
            </a:xfrm>
            <a:prstGeom prst="straightConnector1">
              <a:avLst/>
            </a:prstGeom>
            <a:ln w="38100" cap="flat" cmpd="sng" algn="ctr">
              <a:solidFill>
                <a:srgbClr val="800000"/>
              </a:solidFill>
              <a:prstDash val="sysDash"/>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51" name="Straight Arrow Connector 50"/>
            <p:cNvCxnSpPr/>
            <p:nvPr/>
          </p:nvCxnSpPr>
          <p:spPr>
            <a:xfrm rot="5400000" flipH="1" flipV="1">
              <a:off x="5725194" y="2717767"/>
              <a:ext cx="1269934" cy="1"/>
            </a:xfrm>
            <a:prstGeom prst="straightConnector1">
              <a:avLst/>
            </a:prstGeom>
            <a:ln w="38100" cap="flat" cmpd="sng" algn="ctr">
              <a:solidFill>
                <a:srgbClr val="800000"/>
              </a:solidFill>
              <a:prstDash val="sysDash"/>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55" name="Straight Arrow Connector 54"/>
            <p:cNvCxnSpPr/>
            <p:nvPr/>
          </p:nvCxnSpPr>
          <p:spPr>
            <a:xfrm rot="16200000" flipH="1">
              <a:off x="6565426" y="4555369"/>
              <a:ext cx="967709" cy="2"/>
            </a:xfrm>
            <a:prstGeom prst="straightConnector1">
              <a:avLst/>
            </a:prstGeom>
            <a:ln w="38100" cap="flat" cmpd="sng" algn="ctr">
              <a:solidFill>
                <a:srgbClr val="800000"/>
              </a:solidFill>
              <a:prstDash val="sysDash"/>
              <a:round/>
              <a:headEnd type="none" w="med" len="med"/>
              <a:tailEnd type="arrow" w="med" len="med"/>
            </a:ln>
          </p:spPr>
          <p:style>
            <a:lnRef idx="2">
              <a:schemeClr val="accent4"/>
            </a:lnRef>
            <a:fillRef idx="0">
              <a:schemeClr val="accent4"/>
            </a:fillRef>
            <a:effectRef idx="1">
              <a:schemeClr val="accent4"/>
            </a:effectRef>
            <a:fontRef idx="minor">
              <a:schemeClr val="tx1"/>
            </a:fontRef>
          </p:style>
        </p:cxnSp>
        <p:cxnSp>
          <p:nvCxnSpPr>
            <p:cNvPr id="62" name="Curved Connector 61"/>
            <p:cNvCxnSpPr/>
            <p:nvPr/>
          </p:nvCxnSpPr>
          <p:spPr>
            <a:xfrm flipV="1">
              <a:off x="5460118" y="2732481"/>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63" name="Curved Connector 62"/>
            <p:cNvCxnSpPr/>
            <p:nvPr/>
          </p:nvCxnSpPr>
          <p:spPr>
            <a:xfrm flipV="1">
              <a:off x="6431280" y="2336241"/>
              <a:ext cx="568960" cy="264160"/>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64" name="Curved Connector 63"/>
            <p:cNvCxnSpPr/>
            <p:nvPr/>
          </p:nvCxnSpPr>
          <p:spPr>
            <a:xfrm rot="5400000" flipH="1" flipV="1">
              <a:off x="6687379" y="5142924"/>
              <a:ext cx="264160" cy="56762"/>
            </a:xfrm>
            <a:prstGeom prst="curvedConnector3">
              <a:avLst>
                <a:gd name="adj1" fmla="val 50000"/>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642524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17987" y="0"/>
            <a:ext cx="5957086" cy="6285136"/>
          </a:xfrm>
          <a:prstGeom prst="rect">
            <a:avLst/>
          </a:prstGeom>
          <a:solidFill>
            <a:srgbClr val="FFFFFF"/>
          </a:solidFill>
        </p:spPr>
      </p:pic>
      <p:sp>
        <p:nvSpPr>
          <p:cNvPr id="2" name="TextBox 1"/>
          <p:cNvSpPr txBox="1"/>
          <p:nvPr/>
        </p:nvSpPr>
        <p:spPr>
          <a:xfrm>
            <a:off x="135120" y="189140"/>
            <a:ext cx="1702466" cy="523220"/>
          </a:xfrm>
          <a:prstGeom prst="rect">
            <a:avLst/>
          </a:prstGeom>
          <a:noFill/>
        </p:spPr>
        <p:txBody>
          <a:bodyPr wrap="square" rtlCol="0">
            <a:spAutoFit/>
          </a:bodyPr>
          <a:lstStyle/>
          <a:p>
            <a:r>
              <a:rPr lang="en-US" sz="2800" dirty="0" err="1" smtClean="0"/>
              <a:t>HUMANn</a:t>
            </a:r>
            <a:endParaRPr lang="en-US" sz="2800" dirty="0"/>
          </a:p>
        </p:txBody>
      </p:sp>
      <p:sp>
        <p:nvSpPr>
          <p:cNvPr id="3" name="TextBox 2"/>
          <p:cNvSpPr txBox="1"/>
          <p:nvPr/>
        </p:nvSpPr>
        <p:spPr>
          <a:xfrm>
            <a:off x="3836323" y="6285136"/>
            <a:ext cx="5171835" cy="369332"/>
          </a:xfrm>
          <a:prstGeom prst="rect">
            <a:avLst/>
          </a:prstGeom>
          <a:noFill/>
        </p:spPr>
        <p:txBody>
          <a:bodyPr wrap="square" rtlCol="0">
            <a:spAutoFit/>
          </a:bodyPr>
          <a:lstStyle/>
          <a:p>
            <a:r>
              <a:rPr lang="en-US" dirty="0" err="1" smtClean="0"/>
              <a:t>Abubaker</a:t>
            </a:r>
            <a:r>
              <a:rPr lang="en-US" dirty="0" smtClean="0"/>
              <a:t> et al. </a:t>
            </a:r>
            <a:r>
              <a:rPr lang="fr-FR" dirty="0" smtClean="0"/>
              <a:t>10.1371</a:t>
            </a:r>
            <a:r>
              <a:rPr lang="fr-FR" dirty="0"/>
              <a:t>/journal.pcbi.1002358</a:t>
            </a:r>
            <a:endParaRPr lang="en-US" dirty="0"/>
          </a:p>
        </p:txBody>
      </p:sp>
    </p:spTree>
    <p:extLst>
      <p:ext uri="{BB962C8B-B14F-4D97-AF65-F5344CB8AC3E}">
        <p14:creationId xmlns:p14="http://schemas.microsoft.com/office/powerpoint/2010/main" val="1869521681"/>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84200"/>
            <a:ext cx="9144000" cy="5689140"/>
          </a:xfrm>
          <a:prstGeom prst="rect">
            <a:avLst/>
          </a:prstGeom>
          <a:solidFill>
            <a:schemeClr val="tx1"/>
          </a:solidFill>
          <a:ln>
            <a:solidFill>
              <a:schemeClr val="tx1"/>
            </a:solidFill>
          </a:ln>
        </p:spPr>
      </p:pic>
      <p:sp>
        <p:nvSpPr>
          <p:cNvPr id="5" name="TextBox 4"/>
          <p:cNvSpPr txBox="1"/>
          <p:nvPr/>
        </p:nvSpPr>
        <p:spPr>
          <a:xfrm>
            <a:off x="135120" y="54040"/>
            <a:ext cx="1702466" cy="523220"/>
          </a:xfrm>
          <a:prstGeom prst="rect">
            <a:avLst/>
          </a:prstGeom>
          <a:noFill/>
        </p:spPr>
        <p:txBody>
          <a:bodyPr wrap="square" rtlCol="0">
            <a:spAutoFit/>
          </a:bodyPr>
          <a:lstStyle/>
          <a:p>
            <a:r>
              <a:rPr lang="en-US" sz="2800" dirty="0" err="1" smtClean="0"/>
              <a:t>LEfSe</a:t>
            </a:r>
            <a:endParaRPr lang="en-US" sz="2800" dirty="0"/>
          </a:p>
        </p:txBody>
      </p:sp>
    </p:spTree>
    <p:extLst>
      <p:ext uri="{BB962C8B-B14F-4D97-AF65-F5344CB8AC3E}">
        <p14:creationId xmlns:p14="http://schemas.microsoft.com/office/powerpoint/2010/main" val="59334878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Metagenomics</a:t>
            </a:r>
            <a:r>
              <a:rPr lang="en-US" dirty="0" smtClean="0"/>
              <a:t> assembly</a:t>
            </a:r>
            <a:endParaRPr lang="en-US" dirty="0"/>
          </a:p>
        </p:txBody>
      </p:sp>
      <p:sp>
        <p:nvSpPr>
          <p:cNvPr id="3" name="Content Placeholder 2"/>
          <p:cNvSpPr>
            <a:spLocks noGrp="1"/>
          </p:cNvSpPr>
          <p:nvPr>
            <p:ph idx="1"/>
          </p:nvPr>
        </p:nvSpPr>
        <p:spPr/>
        <p:txBody>
          <a:bodyPr/>
          <a:lstStyle/>
          <a:p>
            <a:r>
              <a:rPr lang="en-US" dirty="0" smtClean="0"/>
              <a:t>A great way of compressing your dataset</a:t>
            </a:r>
          </a:p>
          <a:p>
            <a:r>
              <a:rPr lang="en-US" dirty="0" smtClean="0"/>
              <a:t>Fundamental unit of analysis are now </a:t>
            </a:r>
            <a:r>
              <a:rPr lang="en-US" dirty="0" err="1" smtClean="0"/>
              <a:t>contigs</a:t>
            </a:r>
            <a:r>
              <a:rPr lang="en-US" dirty="0" smtClean="0"/>
              <a:t> (environmental gene tags)</a:t>
            </a:r>
          </a:p>
          <a:p>
            <a:r>
              <a:rPr lang="en-US" dirty="0" smtClean="0"/>
              <a:t>Assignment methods can be used as before (+/- gene prediction)</a:t>
            </a:r>
          </a:p>
          <a:p>
            <a:r>
              <a:rPr lang="en-US" dirty="0" smtClean="0"/>
              <a:t>Coverage information can be restored through mapping reads to assembly</a:t>
            </a:r>
          </a:p>
          <a:p>
            <a:endParaRPr lang="en-US" dirty="0" smtClean="0"/>
          </a:p>
          <a:p>
            <a:endParaRPr lang="en-US" dirty="0"/>
          </a:p>
        </p:txBody>
      </p:sp>
    </p:spTree>
    <p:extLst>
      <p:ext uri="{BB962C8B-B14F-4D97-AF65-F5344CB8AC3E}">
        <p14:creationId xmlns:p14="http://schemas.microsoft.com/office/powerpoint/2010/main" val="1850488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Metagenomics</a:t>
            </a:r>
            <a:r>
              <a:rPr lang="en-US" dirty="0" smtClean="0"/>
              <a:t> assembly: issues</a:t>
            </a:r>
            <a:endParaRPr lang="en-US" dirty="0"/>
          </a:p>
        </p:txBody>
      </p:sp>
      <p:sp>
        <p:nvSpPr>
          <p:cNvPr id="3" name="Content Placeholder 2"/>
          <p:cNvSpPr>
            <a:spLocks noGrp="1"/>
          </p:cNvSpPr>
          <p:nvPr>
            <p:ph idx="1"/>
          </p:nvPr>
        </p:nvSpPr>
        <p:spPr/>
        <p:txBody>
          <a:bodyPr/>
          <a:lstStyle/>
          <a:p>
            <a:r>
              <a:rPr lang="en-US" dirty="0" smtClean="0"/>
              <a:t>Large datasets may overwhelm available RAM</a:t>
            </a:r>
          </a:p>
          <a:p>
            <a:r>
              <a:rPr lang="en-US" dirty="0" err="1" smtClean="0"/>
              <a:t>Contigs</a:t>
            </a:r>
            <a:r>
              <a:rPr lang="en-US" dirty="0" smtClean="0"/>
              <a:t> may represent chimeras of multiple, related species or strains</a:t>
            </a:r>
          </a:p>
          <a:p>
            <a:r>
              <a:rPr lang="en-US" dirty="0" smtClean="0"/>
              <a:t>Low coverage organisms won’t assemble</a:t>
            </a:r>
          </a:p>
          <a:p>
            <a:pPr marL="0" indent="0">
              <a:buNone/>
            </a:pPr>
            <a:endParaRPr lang="en-US" dirty="0" smtClean="0"/>
          </a:p>
          <a:p>
            <a:endParaRPr lang="en-US" dirty="0" smtClean="0"/>
          </a:p>
          <a:p>
            <a:endParaRPr lang="en-US" dirty="0" smtClean="0"/>
          </a:p>
          <a:p>
            <a:endParaRPr lang="en-US" dirty="0"/>
          </a:p>
        </p:txBody>
      </p:sp>
      <p:sp>
        <p:nvSpPr>
          <p:cNvPr id="4" name="TextBox 3"/>
          <p:cNvSpPr txBox="1"/>
          <p:nvPr/>
        </p:nvSpPr>
        <p:spPr>
          <a:xfrm>
            <a:off x="457200" y="6126165"/>
            <a:ext cx="8229601" cy="646331"/>
          </a:xfrm>
          <a:prstGeom prst="rect">
            <a:avLst/>
          </a:prstGeom>
          <a:noFill/>
        </p:spPr>
        <p:txBody>
          <a:bodyPr wrap="square" rtlCol="0">
            <a:spAutoFit/>
          </a:bodyPr>
          <a:lstStyle/>
          <a:p>
            <a:r>
              <a:rPr lang="en-US" dirty="0"/>
              <a:t>http://davis-assembly-masterclass-2013.readthedocs.org/en/latest/outputs/opinionated-</a:t>
            </a:r>
            <a:r>
              <a:rPr lang="en-US" dirty="0" err="1"/>
              <a:t>guide.html</a:t>
            </a:r>
            <a:endParaRPr lang="en-US" dirty="0"/>
          </a:p>
        </p:txBody>
      </p:sp>
    </p:spTree>
    <p:extLst>
      <p:ext uri="{BB962C8B-B14F-4D97-AF65-F5344CB8AC3E}">
        <p14:creationId xmlns:p14="http://schemas.microsoft.com/office/powerpoint/2010/main" val="126261112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Opinionated guide to assembly</a:t>
            </a:r>
            <a:endParaRPr lang="en-US" dirty="0"/>
          </a:p>
        </p:txBody>
      </p:sp>
      <p:sp>
        <p:nvSpPr>
          <p:cNvPr id="3" name="Content Placeholder 2"/>
          <p:cNvSpPr>
            <a:spLocks noGrp="1"/>
          </p:cNvSpPr>
          <p:nvPr>
            <p:ph idx="1"/>
          </p:nvPr>
        </p:nvSpPr>
        <p:spPr/>
        <p:txBody>
          <a:bodyPr/>
          <a:lstStyle/>
          <a:p>
            <a:r>
              <a:rPr lang="en-US" dirty="0" err="1" smtClean="0"/>
              <a:t>Metagenome</a:t>
            </a:r>
            <a:r>
              <a:rPr lang="en-US" dirty="0" smtClean="0"/>
              <a:t> assembly:</a:t>
            </a:r>
          </a:p>
          <a:p>
            <a:pPr lvl="1"/>
            <a:r>
              <a:rPr lang="en-US" dirty="0" smtClean="0"/>
              <a:t>Ray</a:t>
            </a:r>
          </a:p>
          <a:p>
            <a:pPr lvl="1"/>
            <a:r>
              <a:rPr lang="en-US" dirty="0" smtClean="0"/>
              <a:t>Velvet</a:t>
            </a:r>
          </a:p>
          <a:p>
            <a:pPr lvl="1"/>
            <a:r>
              <a:rPr lang="en-US" dirty="0" smtClean="0"/>
              <a:t>IBDA-UD</a:t>
            </a:r>
          </a:p>
          <a:p>
            <a:r>
              <a:rPr lang="en-US" dirty="0" smtClean="0"/>
              <a:t>(Optional) digital normalization</a:t>
            </a:r>
            <a:endParaRPr lang="en-US" dirty="0"/>
          </a:p>
        </p:txBody>
      </p:sp>
      <p:sp>
        <p:nvSpPr>
          <p:cNvPr id="4" name="TextBox 3"/>
          <p:cNvSpPr txBox="1"/>
          <p:nvPr/>
        </p:nvSpPr>
        <p:spPr>
          <a:xfrm>
            <a:off x="457200" y="6126165"/>
            <a:ext cx="8229601" cy="646331"/>
          </a:xfrm>
          <a:prstGeom prst="rect">
            <a:avLst/>
          </a:prstGeom>
          <a:noFill/>
        </p:spPr>
        <p:txBody>
          <a:bodyPr wrap="square" rtlCol="0">
            <a:spAutoFit/>
          </a:bodyPr>
          <a:lstStyle/>
          <a:p>
            <a:r>
              <a:rPr lang="en-US" dirty="0"/>
              <a:t>http://davis-assembly-masterclass-2013.readthedocs.org/en/latest/outputs/opinionated-</a:t>
            </a:r>
            <a:r>
              <a:rPr lang="en-US" dirty="0" err="1"/>
              <a:t>guide.html</a:t>
            </a:r>
            <a:endParaRPr lang="en-US" dirty="0"/>
          </a:p>
        </p:txBody>
      </p:sp>
    </p:spTree>
    <p:extLst>
      <p:ext uri="{BB962C8B-B14F-4D97-AF65-F5344CB8AC3E}">
        <p14:creationId xmlns:p14="http://schemas.microsoft.com/office/powerpoint/2010/main" val="37598261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bt-clustering-pheno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394" y="1417638"/>
            <a:ext cx="5112123" cy="4996202"/>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t>Genome binning</a:t>
            </a:r>
            <a:endParaRPr lang="en-US" dirty="0"/>
          </a:p>
        </p:txBody>
      </p:sp>
      <p:sp>
        <p:nvSpPr>
          <p:cNvPr id="2" name="TextBox 1"/>
          <p:cNvSpPr txBox="1"/>
          <p:nvPr/>
        </p:nvSpPr>
        <p:spPr>
          <a:xfrm>
            <a:off x="1873394" y="6413840"/>
            <a:ext cx="6269399" cy="369332"/>
          </a:xfrm>
          <a:prstGeom prst="rect">
            <a:avLst/>
          </a:prstGeom>
          <a:noFill/>
        </p:spPr>
        <p:txBody>
          <a:bodyPr wrap="square" rtlCol="0">
            <a:spAutoFit/>
          </a:bodyPr>
          <a:lstStyle/>
          <a:p>
            <a:r>
              <a:rPr lang="en-US" dirty="0"/>
              <a:t>http://</a:t>
            </a:r>
            <a:r>
              <a:rPr lang="en-US" dirty="0" err="1"/>
              <a:t>madsalbertsen.github.io</a:t>
            </a:r>
            <a:r>
              <a:rPr lang="en-US" dirty="0"/>
              <a:t>/multi-</a:t>
            </a:r>
            <a:r>
              <a:rPr lang="en-US" dirty="0" err="1"/>
              <a:t>metagenome</a:t>
            </a:r>
            <a:r>
              <a:rPr lang="en-US" dirty="0"/>
              <a:t>/</a:t>
            </a:r>
          </a:p>
        </p:txBody>
      </p:sp>
    </p:spTree>
    <p:extLst>
      <p:ext uri="{BB962C8B-B14F-4D97-AF65-F5344CB8AC3E}">
        <p14:creationId xmlns:p14="http://schemas.microsoft.com/office/powerpoint/2010/main" val="6744170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1143000"/>
          </a:xfrm>
        </p:spPr>
        <p:txBody>
          <a:bodyPr>
            <a:normAutofit fontScale="90000"/>
          </a:bodyPr>
          <a:lstStyle/>
          <a:p>
            <a:r>
              <a:rPr lang="en-GB" b="1" dirty="0"/>
              <a:t>CONCOCT</a:t>
            </a:r>
            <a:r>
              <a:rPr lang="en-GB" dirty="0"/>
              <a:t>: </a:t>
            </a:r>
            <a:r>
              <a:rPr lang="en-GB" b="1" dirty="0"/>
              <a:t>C</a:t>
            </a:r>
            <a:r>
              <a:rPr lang="en-GB" dirty="0"/>
              <a:t>lustering </a:t>
            </a:r>
            <a:r>
              <a:rPr lang="en-GB" dirty="0" err="1"/>
              <a:t>c</a:t>
            </a:r>
            <a:r>
              <a:rPr lang="en-GB" b="1" dirty="0" err="1"/>
              <a:t>ON</a:t>
            </a:r>
            <a:r>
              <a:rPr lang="en-GB" dirty="0" err="1"/>
              <a:t>tigs</a:t>
            </a:r>
            <a:r>
              <a:rPr lang="en-GB" dirty="0"/>
              <a:t> on </a:t>
            </a:r>
            <a:r>
              <a:rPr lang="en-GB" b="1" dirty="0" err="1"/>
              <a:t>CO</a:t>
            </a:r>
            <a:r>
              <a:rPr lang="en-GB" dirty="0" err="1"/>
              <a:t>verage</a:t>
            </a:r>
            <a:r>
              <a:rPr lang="en-GB" dirty="0"/>
              <a:t> and </a:t>
            </a:r>
            <a:r>
              <a:rPr lang="en-GB" b="1" dirty="0" err="1"/>
              <a:t>C</a:t>
            </a:r>
            <a:r>
              <a:rPr lang="en-GB" dirty="0" err="1"/>
              <a:t>omposi</a:t>
            </a:r>
            <a:r>
              <a:rPr lang="en-GB" b="1" dirty="0" err="1"/>
              <a:t>T</a:t>
            </a:r>
            <a:r>
              <a:rPr lang="en-GB" dirty="0" err="1"/>
              <a:t>ion</a:t>
            </a:r>
            <a:r>
              <a:rPr lang="en-GB" dirty="0" smtClean="0"/>
              <a:t> </a:t>
            </a:r>
            <a:r>
              <a:rPr lang="en-US" dirty="0" smtClean="0"/>
              <a:t> </a:t>
            </a:r>
            <a:endParaRPr lang="en-US" dirty="0"/>
          </a:p>
        </p:txBody>
      </p:sp>
      <p:sp>
        <p:nvSpPr>
          <p:cNvPr id="3" name="Content Placeholder 2"/>
          <p:cNvSpPr>
            <a:spLocks noGrp="1"/>
          </p:cNvSpPr>
          <p:nvPr>
            <p:ph idx="1"/>
          </p:nvPr>
        </p:nvSpPr>
        <p:spPr>
          <a:xfrm>
            <a:off x="457200" y="1600200"/>
            <a:ext cx="5486400" cy="4918240"/>
          </a:xfrm>
        </p:spPr>
        <p:txBody>
          <a:bodyPr>
            <a:normAutofit/>
          </a:bodyPr>
          <a:lstStyle/>
          <a:p>
            <a:r>
              <a:rPr lang="en-US" dirty="0" smtClean="0"/>
              <a:t>Data pre-processing:</a:t>
            </a:r>
          </a:p>
          <a:p>
            <a:pPr lvl="1"/>
            <a:r>
              <a:rPr lang="en-US" dirty="0" smtClean="0"/>
              <a:t>Perform </a:t>
            </a:r>
            <a:r>
              <a:rPr lang="en-US" dirty="0" err="1" smtClean="0"/>
              <a:t>coassembly</a:t>
            </a:r>
            <a:r>
              <a:rPr lang="en-US" dirty="0" smtClean="0"/>
              <a:t> across all samples</a:t>
            </a:r>
          </a:p>
          <a:p>
            <a:pPr lvl="1"/>
            <a:r>
              <a:rPr lang="en-US" dirty="0" smtClean="0"/>
              <a:t>Map reads back to </a:t>
            </a:r>
            <a:r>
              <a:rPr lang="en-US" dirty="0" err="1" smtClean="0"/>
              <a:t>contigs</a:t>
            </a:r>
            <a:r>
              <a:rPr lang="en-US" dirty="0" smtClean="0"/>
              <a:t> to get mean coverage of </a:t>
            </a:r>
            <a:r>
              <a:rPr lang="en-US" dirty="0" err="1" smtClean="0"/>
              <a:t>contig</a:t>
            </a:r>
            <a:r>
              <a:rPr lang="en-US" dirty="0" smtClean="0"/>
              <a:t> in each sample</a:t>
            </a:r>
          </a:p>
          <a:p>
            <a:pPr lvl="1"/>
            <a:r>
              <a:rPr lang="en-US" dirty="0" smtClean="0"/>
              <a:t>Generate </a:t>
            </a:r>
            <a:r>
              <a:rPr lang="en-US" dirty="0" err="1" smtClean="0"/>
              <a:t>k-mer</a:t>
            </a:r>
            <a:r>
              <a:rPr lang="en-US" dirty="0" smtClean="0"/>
              <a:t> frequency vector for each </a:t>
            </a:r>
            <a:r>
              <a:rPr lang="en-US" dirty="0" err="1" smtClean="0"/>
              <a:t>contig</a:t>
            </a:r>
            <a:endParaRPr lang="en-US" dirty="0" smtClean="0"/>
          </a:p>
          <a:p>
            <a:pPr lvl="1"/>
            <a:r>
              <a:rPr lang="en-US" dirty="0" smtClean="0"/>
              <a:t>Join vectors and log transform</a:t>
            </a:r>
          </a:p>
          <a:p>
            <a:pPr lvl="1"/>
            <a:r>
              <a:rPr lang="en-US" dirty="0" smtClean="0"/>
              <a:t>PCA</a:t>
            </a:r>
          </a:p>
        </p:txBody>
      </p:sp>
      <p:pic>
        <p:nvPicPr>
          <p:cNvPr id="4" name="Picture 3" descr="OWL.tiff"/>
          <p:cNvPicPr>
            <a:picLocks noChangeAspect="1"/>
          </p:cNvPicPr>
          <p:nvPr/>
        </p:nvPicPr>
        <p:blipFill>
          <a:blip r:embed="rId2"/>
          <a:stretch>
            <a:fillRect/>
          </a:stretch>
        </p:blipFill>
        <p:spPr>
          <a:xfrm>
            <a:off x="7543800" y="0"/>
            <a:ext cx="1600200" cy="1655822"/>
          </a:xfrm>
          <a:prstGeom prst="rect">
            <a:avLst/>
          </a:prstGeom>
        </p:spPr>
      </p:pic>
      <p:sp>
        <p:nvSpPr>
          <p:cNvPr id="5" name="TextBox 4"/>
          <p:cNvSpPr txBox="1"/>
          <p:nvPr/>
        </p:nvSpPr>
        <p:spPr>
          <a:xfrm>
            <a:off x="3888696" y="6193478"/>
            <a:ext cx="4792130" cy="369332"/>
          </a:xfrm>
          <a:prstGeom prst="rect">
            <a:avLst/>
          </a:prstGeom>
          <a:noFill/>
        </p:spPr>
        <p:txBody>
          <a:bodyPr wrap="square" rtlCol="0">
            <a:spAutoFit/>
          </a:bodyPr>
          <a:lstStyle/>
          <a:p>
            <a:r>
              <a:rPr lang="fr-FR" dirty="0" err="1" smtClean="0"/>
              <a:t>Segata</a:t>
            </a:r>
            <a:r>
              <a:rPr lang="fr-FR" dirty="0" smtClean="0"/>
              <a:t> et al. doi</a:t>
            </a:r>
            <a:r>
              <a:rPr lang="fr-FR" dirty="0"/>
              <a:t>:10.1186/gb-2011-12-6-r60</a:t>
            </a:r>
            <a:endParaRPr lang="en-US" dirty="0"/>
          </a:p>
        </p:txBody>
      </p:sp>
    </p:spTree>
    <p:extLst>
      <p:ext uri="{BB962C8B-B14F-4D97-AF65-F5344CB8AC3E}">
        <p14:creationId xmlns:p14="http://schemas.microsoft.com/office/powerpoint/2010/main" val="25749922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Oxford </a:t>
            </a:r>
            <a:r>
              <a:rPr lang="en-US" dirty="0" err="1" smtClean="0"/>
              <a:t>Nanopore</a:t>
            </a:r>
            <a:r>
              <a:rPr lang="en-US" dirty="0" smtClean="0"/>
              <a:t>: Hope or hype?</a:t>
            </a:r>
            <a:endParaRPr lang="en-US" dirty="0"/>
          </a:p>
        </p:txBody>
      </p:sp>
      <p:pic>
        <p:nvPicPr>
          <p:cNvPr id="4" name="Content Placeholder 3"/>
          <p:cNvPicPr>
            <a:picLocks noGrp="1" noChangeAspect="1"/>
          </p:cNvPicPr>
          <p:nvPr>
            <p:ph idx="1"/>
          </p:nvPr>
        </p:nvPicPr>
        <p:blipFill>
          <a:blip r:embed="rId3"/>
          <a:srcRect t="495" b="495"/>
          <a:stretch>
            <a:fillRect/>
          </a:stretch>
        </p:blipFill>
        <p:spPr>
          <a:xfrm>
            <a:off x="457200" y="1219204"/>
            <a:ext cx="4492312" cy="26953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5109882" y="1329765"/>
            <a:ext cx="3421530" cy="4247315"/>
          </a:xfrm>
          <a:prstGeom prst="rect">
            <a:avLst/>
          </a:prstGeom>
          <a:noFill/>
        </p:spPr>
        <p:txBody>
          <a:bodyPr wrap="square" lIns="91439" tIns="45719" rIns="91439" bIns="45719" rtlCol="0">
            <a:spAutoFit/>
          </a:bodyPr>
          <a:lstStyle/>
          <a:p>
            <a:r>
              <a:rPr lang="en-US" dirty="0" smtClean="0"/>
              <a:t>Strand sequencing</a:t>
            </a:r>
          </a:p>
          <a:p>
            <a:r>
              <a:rPr lang="en-US" dirty="0" smtClean="0"/>
              <a:t>Biologically modified </a:t>
            </a:r>
            <a:r>
              <a:rPr lang="en-US" dirty="0" err="1" smtClean="0"/>
              <a:t>nanopore</a:t>
            </a:r>
            <a:endParaRPr lang="en-US" dirty="0" smtClean="0"/>
          </a:p>
          <a:p>
            <a:r>
              <a:rPr lang="en-US" dirty="0" smtClean="0"/>
              <a:t>Tri-nucleotides detected</a:t>
            </a:r>
          </a:p>
          <a:p>
            <a:r>
              <a:rPr lang="en-US" dirty="0" smtClean="0"/>
              <a:t>Theoretically unlimited read length</a:t>
            </a:r>
          </a:p>
          <a:p>
            <a:r>
              <a:rPr lang="en-US" dirty="0" smtClean="0"/>
              <a:t>Sequence directly without extensive sample preparation</a:t>
            </a:r>
          </a:p>
          <a:p>
            <a:endParaRPr lang="en-US" dirty="0"/>
          </a:p>
          <a:p>
            <a:r>
              <a:rPr lang="en-US" dirty="0" err="1" smtClean="0"/>
              <a:t>MinIon</a:t>
            </a:r>
            <a:r>
              <a:rPr lang="en-US" dirty="0" smtClean="0"/>
              <a:t>: 150mb/hour for up to 6 hours for $900 – disposable</a:t>
            </a:r>
          </a:p>
          <a:p>
            <a:r>
              <a:rPr lang="en-US" dirty="0" err="1" smtClean="0"/>
              <a:t>GridIon</a:t>
            </a:r>
            <a:r>
              <a:rPr lang="en-US" dirty="0" smtClean="0"/>
              <a:t>: rack-mounted sequencer with 2000-8000 </a:t>
            </a:r>
            <a:r>
              <a:rPr lang="en-US" dirty="0" err="1" smtClean="0"/>
              <a:t>nanopores</a:t>
            </a:r>
            <a:endParaRPr lang="en-US" dirty="0" smtClean="0"/>
          </a:p>
          <a:p>
            <a:endParaRPr lang="en-US" dirty="0" smtClean="0"/>
          </a:p>
          <a:p>
            <a:r>
              <a:rPr lang="en-US" dirty="0" err="1" smtClean="0"/>
              <a:t>MinION</a:t>
            </a:r>
            <a:r>
              <a:rPr lang="en-US" dirty="0" smtClean="0"/>
              <a:t> access </a:t>
            </a:r>
            <a:r>
              <a:rPr lang="en-US" dirty="0" err="1" smtClean="0"/>
              <a:t>programme</a:t>
            </a:r>
            <a:r>
              <a:rPr lang="en-US" dirty="0"/>
              <a:t> </a:t>
            </a:r>
            <a:r>
              <a:rPr lang="en-US" dirty="0" smtClean="0"/>
              <a:t>starting end November</a:t>
            </a:r>
          </a:p>
        </p:txBody>
      </p:sp>
      <p:sp>
        <p:nvSpPr>
          <p:cNvPr id="7" name="TextBox 6"/>
          <p:cNvSpPr txBox="1"/>
          <p:nvPr/>
        </p:nvSpPr>
        <p:spPr>
          <a:xfrm>
            <a:off x="457200" y="5812115"/>
            <a:ext cx="8552329" cy="369330"/>
          </a:xfrm>
          <a:prstGeom prst="rect">
            <a:avLst/>
          </a:prstGeom>
          <a:noFill/>
        </p:spPr>
        <p:txBody>
          <a:bodyPr wrap="square" lIns="91439" tIns="45719" rIns="91439" bIns="45719" rtlCol="0">
            <a:spAutoFit/>
          </a:bodyPr>
          <a:lstStyle/>
          <a:p>
            <a:r>
              <a:rPr lang="en-US" dirty="0"/>
              <a:t>http://</a:t>
            </a:r>
            <a:r>
              <a:rPr lang="en-US" dirty="0" err="1"/>
              <a:t>pathogenomics.bham.ac.uk</a:t>
            </a:r>
            <a:r>
              <a:rPr lang="en-US" dirty="0"/>
              <a:t>/blog/2013/10/the-oxford-</a:t>
            </a:r>
            <a:r>
              <a:rPr lang="en-US" dirty="0" err="1"/>
              <a:t>nanopore</a:t>
            </a:r>
            <a:r>
              <a:rPr lang="en-US" dirty="0"/>
              <a:t>-golden-ticket/</a:t>
            </a:r>
          </a:p>
        </p:txBody>
      </p:sp>
      <p:pic>
        <p:nvPicPr>
          <p:cNvPr id="3" name="Picture 2"/>
          <p:cNvPicPr>
            <a:picLocks noChangeAspect="1"/>
          </p:cNvPicPr>
          <p:nvPr/>
        </p:nvPicPr>
        <p:blipFill rotWithShape="1">
          <a:blip r:embed="rId4"/>
          <a:srcRect t="19030" b="17400"/>
          <a:stretch/>
        </p:blipFill>
        <p:spPr>
          <a:xfrm>
            <a:off x="1293906" y="4241969"/>
            <a:ext cx="3307976" cy="1570146"/>
          </a:xfrm>
          <a:prstGeom prst="rect">
            <a:avLst/>
          </a:prstGeom>
        </p:spPr>
      </p:pic>
    </p:spTree>
    <p:extLst>
      <p:ext uri="{BB962C8B-B14F-4D97-AF65-F5344CB8AC3E}">
        <p14:creationId xmlns:p14="http://schemas.microsoft.com/office/powerpoint/2010/main" val="3162215023"/>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SHTSeq</a:t>
            </a:r>
            <a:r>
              <a:rPr lang="en-US" dirty="0" smtClean="0"/>
              <a:t>™</a:t>
            </a:r>
            <a:endParaRPr lang="en-US" dirty="0"/>
          </a:p>
        </p:txBody>
      </p:sp>
      <p:sp>
        <p:nvSpPr>
          <p:cNvPr id="4" name="TextBox 3"/>
          <p:cNvSpPr txBox="1"/>
          <p:nvPr/>
        </p:nvSpPr>
        <p:spPr>
          <a:xfrm>
            <a:off x="2229421" y="6241609"/>
            <a:ext cx="6201841" cy="646331"/>
          </a:xfrm>
          <a:prstGeom prst="rect">
            <a:avLst/>
          </a:prstGeom>
          <a:noFill/>
        </p:spPr>
        <p:txBody>
          <a:bodyPr wrap="square" rtlCol="0">
            <a:spAutoFit/>
          </a:bodyPr>
          <a:lstStyle/>
          <a:p>
            <a:r>
              <a:rPr lang="en-US" dirty="0"/>
              <a:t>http://</a:t>
            </a:r>
            <a:r>
              <a:rPr lang="en-US" dirty="0" err="1"/>
              <a:t>pathogenomics.bham.ac.uk</a:t>
            </a:r>
            <a:r>
              <a:rPr lang="en-US" dirty="0"/>
              <a:t>/blog/2012/02/a-new-sequencing-technology-enters-the-ring-</a:t>
            </a:r>
            <a:r>
              <a:rPr lang="en-US" dirty="0" err="1"/>
              <a:t>shtseqtm</a:t>
            </a:r>
            <a:r>
              <a:rPr lang="en-US" dirty="0"/>
              <a:t>/</a:t>
            </a:r>
          </a:p>
        </p:txBody>
      </p:sp>
      <p:pic>
        <p:nvPicPr>
          <p:cNvPr id="5" name="Picture 4"/>
          <p:cNvPicPr>
            <a:picLocks noChangeAspect="1"/>
          </p:cNvPicPr>
          <p:nvPr/>
        </p:nvPicPr>
        <p:blipFill>
          <a:blip r:embed="rId2"/>
          <a:stretch>
            <a:fillRect/>
          </a:stretch>
        </p:blipFill>
        <p:spPr>
          <a:xfrm>
            <a:off x="1646224" y="1417639"/>
            <a:ext cx="6285107" cy="4734781"/>
          </a:xfrm>
          <a:prstGeom prst="rect">
            <a:avLst/>
          </a:prstGeom>
        </p:spPr>
      </p:pic>
    </p:spTree>
    <p:extLst>
      <p:ext uri="{BB962C8B-B14F-4D97-AF65-F5344CB8AC3E}">
        <p14:creationId xmlns:p14="http://schemas.microsoft.com/office/powerpoint/2010/main" val="2615188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858"/>
            <a:ext cx="8229600" cy="1143000"/>
          </a:xfrm>
        </p:spPr>
        <p:txBody>
          <a:bodyPr/>
          <a:lstStyle/>
          <a:p>
            <a:r>
              <a:rPr lang="en-US" dirty="0" smtClean="0"/>
              <a:t>Metagenomics - Questions</a:t>
            </a:r>
            <a:endParaRPr lang="en-US" dirty="0"/>
          </a:p>
        </p:txBody>
      </p:sp>
      <p:sp>
        <p:nvSpPr>
          <p:cNvPr id="3" name="Content Placeholder 2"/>
          <p:cNvSpPr>
            <a:spLocks noGrp="1"/>
          </p:cNvSpPr>
          <p:nvPr>
            <p:ph idx="1"/>
          </p:nvPr>
        </p:nvSpPr>
        <p:spPr>
          <a:xfrm>
            <a:off x="457200" y="1114574"/>
            <a:ext cx="8229600" cy="4525963"/>
          </a:xfrm>
        </p:spPr>
        <p:txBody>
          <a:bodyPr>
            <a:noAutofit/>
          </a:bodyPr>
          <a:lstStyle/>
          <a:p>
            <a:r>
              <a:rPr lang="en-US" sz="1800" dirty="0" smtClean="0"/>
              <a:t>What are the best </a:t>
            </a:r>
            <a:r>
              <a:rPr lang="en-US" sz="1800" dirty="0"/>
              <a:t>ways to address getting </a:t>
            </a:r>
            <a:r>
              <a:rPr lang="en-US" sz="1800" dirty="0" smtClean="0"/>
              <a:t>representation </a:t>
            </a:r>
            <a:r>
              <a:rPr lang="en-US" sz="1800" dirty="0"/>
              <a:t>of </a:t>
            </a:r>
            <a:r>
              <a:rPr lang="en-US" sz="1800" dirty="0" smtClean="0"/>
              <a:t>bacteria, viruses, fungi </a:t>
            </a:r>
            <a:r>
              <a:rPr lang="en-US" sz="1800" dirty="0"/>
              <a:t>and others</a:t>
            </a:r>
            <a:r>
              <a:rPr lang="en-US" sz="1800" dirty="0" smtClean="0"/>
              <a:t>?  Techniques for doing so?</a:t>
            </a:r>
          </a:p>
          <a:p>
            <a:pPr lvl="1"/>
            <a:r>
              <a:rPr lang="en-US" sz="1400" dirty="0" smtClean="0"/>
              <a:t>Thoughts on the use of physical enrichment techniques to isolate microbe of interest rather than traditional metagenomic sequencing?</a:t>
            </a:r>
            <a:endParaRPr lang="en-US" sz="1400" dirty="0"/>
          </a:p>
          <a:p>
            <a:r>
              <a:rPr lang="en-US" sz="1800" dirty="0" smtClean="0"/>
              <a:t>What are the best </a:t>
            </a:r>
            <a:r>
              <a:rPr lang="en-US" sz="1800" dirty="0" err="1" smtClean="0"/>
              <a:t>bioinformatic</a:t>
            </a:r>
            <a:r>
              <a:rPr lang="en-US" sz="1800" dirty="0" smtClean="0"/>
              <a:t> software packages and pipelines for functional analysis?</a:t>
            </a:r>
          </a:p>
          <a:p>
            <a:pPr lvl="1"/>
            <a:r>
              <a:rPr lang="en-US" sz="1400" dirty="0" smtClean="0"/>
              <a:t>What are the best </a:t>
            </a:r>
            <a:r>
              <a:rPr lang="en-US" sz="1400" dirty="0"/>
              <a:t>analysis </a:t>
            </a:r>
            <a:r>
              <a:rPr lang="en-US" sz="1400" dirty="0" smtClean="0"/>
              <a:t>pipelines </a:t>
            </a:r>
            <a:r>
              <a:rPr lang="en-US" sz="1400" dirty="0"/>
              <a:t>for full viral sequencing to detect whether mutations are true or </a:t>
            </a:r>
            <a:r>
              <a:rPr lang="en-US" sz="1400" dirty="0" smtClean="0"/>
              <a:t>not?  Comparing closely related taxa?</a:t>
            </a:r>
          </a:p>
          <a:p>
            <a:r>
              <a:rPr lang="en-US" sz="1800" dirty="0" smtClean="0"/>
              <a:t>As </a:t>
            </a:r>
            <a:r>
              <a:rPr lang="en-US" sz="1800" dirty="0"/>
              <a:t>an initial approach, should one try </a:t>
            </a:r>
            <a:r>
              <a:rPr lang="en-US" sz="1800" dirty="0" smtClean="0"/>
              <a:t>16s </a:t>
            </a:r>
            <a:r>
              <a:rPr lang="en-US" sz="1800" dirty="0"/>
              <a:t>sequencing prior to shotgun </a:t>
            </a:r>
            <a:r>
              <a:rPr lang="en-US" sz="1800" dirty="0" smtClean="0"/>
              <a:t>sequencing if interested in bacteria (or 18s/ITS1 for Fungi)?  </a:t>
            </a:r>
            <a:r>
              <a:rPr lang="en-US" sz="1800" dirty="0"/>
              <a:t>Which region</a:t>
            </a:r>
            <a:r>
              <a:rPr lang="en-US" sz="1800" dirty="0" smtClean="0"/>
              <a:t>?</a:t>
            </a:r>
            <a:endParaRPr lang="en-US" sz="1400" dirty="0"/>
          </a:p>
          <a:p>
            <a:r>
              <a:rPr lang="en-US" sz="1800" dirty="0"/>
              <a:t>Shotgun metagenomics versus single cell genomics - for high diversity samples is a shift toward single cell beneficial</a:t>
            </a:r>
            <a:r>
              <a:rPr lang="en-US" sz="1800" dirty="0" smtClean="0"/>
              <a:t>?</a:t>
            </a:r>
          </a:p>
          <a:p>
            <a:pPr lvl="1"/>
            <a:r>
              <a:rPr lang="en-US" sz="1400" dirty="0" smtClean="0"/>
              <a:t>Any expertise in microbial or viral single cell genomics?  Software suggestions for assembling viral genomes and large scale microbial genome comparison?</a:t>
            </a:r>
            <a:endParaRPr lang="en-US" sz="1400" dirty="0"/>
          </a:p>
          <a:p>
            <a:r>
              <a:rPr lang="en-US" sz="1800" dirty="0" err="1"/>
              <a:t>Metatranscriptomics</a:t>
            </a:r>
            <a:r>
              <a:rPr lang="en-US" sz="1800" dirty="0"/>
              <a:t> versus metagenomics?  </a:t>
            </a:r>
            <a:endParaRPr lang="en-US" sz="1800" dirty="0" smtClean="0"/>
          </a:p>
          <a:p>
            <a:pPr lvl="1"/>
            <a:r>
              <a:rPr lang="en-US" sz="1400" dirty="0" smtClean="0"/>
              <a:t>Benefits</a:t>
            </a:r>
            <a:r>
              <a:rPr lang="en-US" sz="1400" dirty="0"/>
              <a:t>/disadvantages of each</a:t>
            </a:r>
            <a:r>
              <a:rPr lang="en-US" sz="1400" dirty="0" smtClean="0"/>
              <a:t>?</a:t>
            </a:r>
            <a:endParaRPr lang="en-US" sz="1400" dirty="0"/>
          </a:p>
          <a:p>
            <a:r>
              <a:rPr lang="en-US" sz="1800" dirty="0"/>
              <a:t>Best tools for de novo assembly and </a:t>
            </a:r>
            <a:r>
              <a:rPr lang="en-US" sz="1800" dirty="0" smtClean="0"/>
              <a:t>annotation</a:t>
            </a:r>
            <a:endParaRPr lang="en-US" sz="1800" dirty="0"/>
          </a:p>
          <a:p>
            <a:pPr lvl="1"/>
            <a:r>
              <a:rPr lang="en-US" sz="1400" dirty="0" smtClean="0"/>
              <a:t>Most </a:t>
            </a:r>
            <a:r>
              <a:rPr lang="en-US" sz="1400" dirty="0"/>
              <a:t>useful databases for metagenomics</a:t>
            </a:r>
          </a:p>
          <a:p>
            <a:pPr lvl="1"/>
            <a:r>
              <a:rPr lang="en-US" sz="1400" dirty="0" smtClean="0"/>
              <a:t>Thoughts on combining </a:t>
            </a:r>
            <a:r>
              <a:rPr lang="en-US" sz="1400" dirty="0"/>
              <a:t>methodologies - i.e. </a:t>
            </a:r>
            <a:r>
              <a:rPr lang="en-US" sz="1400" dirty="0" err="1"/>
              <a:t>PacBio</a:t>
            </a:r>
            <a:r>
              <a:rPr lang="en-US" sz="1400" dirty="0"/>
              <a:t> sequencing for scaffolding and </a:t>
            </a:r>
            <a:r>
              <a:rPr lang="en-US" sz="1400" dirty="0" err="1"/>
              <a:t>Illumina</a:t>
            </a:r>
            <a:r>
              <a:rPr lang="en-US" sz="1400" dirty="0"/>
              <a:t>/454 for depth/decreased </a:t>
            </a:r>
            <a:r>
              <a:rPr lang="en-US" sz="1400" dirty="0" smtClean="0"/>
              <a:t>error?</a:t>
            </a:r>
            <a:endParaRPr lang="en-US" sz="1400" dirty="0"/>
          </a:p>
        </p:txBody>
      </p:sp>
    </p:spTree>
    <p:extLst>
      <p:ext uri="{BB962C8B-B14F-4D97-AF65-F5344CB8AC3E}">
        <p14:creationId xmlns:p14="http://schemas.microsoft.com/office/powerpoint/2010/main" val="2902781808"/>
      </p:ext>
    </p:extLst>
  </p:cSld>
  <p:clrMapOvr>
    <a:masterClrMapping/>
  </p:clrMapOvr>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5910</TotalTime>
  <Words>4473</Words>
  <Application>Microsoft Macintosh PowerPoint</Application>
  <PresentationFormat>On-screen Show (4:3)</PresentationFormat>
  <Paragraphs>543</Paragraphs>
  <Slides>101</Slides>
  <Notes>22</Notes>
  <HiddenSlides>0</HiddenSlides>
  <MMClips>1</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Black</vt:lpstr>
      <vt:lpstr>Clinical metagenomics</vt:lpstr>
      <vt:lpstr>PowerPoint Presentation</vt:lpstr>
      <vt:lpstr>16S vs metagenomics</vt:lpstr>
      <vt:lpstr>Definition of a metagenome</vt:lpstr>
      <vt:lpstr>Metagenomics – Your questions</vt:lpstr>
      <vt:lpstr>What’s the big idea?</vt:lpstr>
      <vt:lpstr>Functional signatures are not the same as taxonomic signatures</vt:lpstr>
      <vt:lpstr>E. coli: more genes than humans?</vt:lpstr>
      <vt:lpstr>Genetics of virulence</vt:lpstr>
      <vt:lpstr>Digital microbiology: Is high-throughput sequencing a match for Koch and Pasteur?</vt:lpstr>
      <vt:lpstr>Diagnostic microbiology 21st Century problem, but 19th Century techniques!</vt:lpstr>
      <vt:lpstr>Clinical microbiology workflow</vt:lpstr>
      <vt:lpstr>Digital microbiology?</vt:lpstr>
      <vt:lpstr>A New Opportunity: High-Throughput Sequencing</vt:lpstr>
      <vt:lpstr>Costs</vt:lpstr>
      <vt:lpstr>Whole genome sequencing to track the spread of Pseudomonas aeruginosa within a burns unit</vt:lpstr>
      <vt:lpstr>Water as a potential source of Pseudomonas</vt:lpstr>
      <vt:lpstr>PowerPoint Presentation</vt:lpstr>
      <vt:lpstr>Study: Surveillance in burns patients </vt:lpstr>
      <vt:lpstr>Collection of isolates of Pseudomonas aeruginosa</vt:lpstr>
      <vt:lpstr>PowerPoint Presentation</vt:lpstr>
      <vt:lpstr>PowerPoint Presentation</vt:lpstr>
      <vt:lpstr>PowerPoint Presentation</vt:lpstr>
      <vt:lpstr>PowerPoint Presentation</vt:lpstr>
      <vt:lpstr>Metagenomics protocol</vt:lpstr>
      <vt:lpstr>Alignment to reference genome</vt:lpstr>
      <vt:lpstr>PowerPoint Presentation</vt:lpstr>
      <vt:lpstr>SNP typing pipeline</vt:lpstr>
      <vt:lpstr>PowerPoint Presentation</vt:lpstr>
      <vt:lpstr>PowerPoint Presentation</vt:lpstr>
      <vt:lpstr>German E. coli O104:H4 outbreak aka SPROUTBREAK</vt:lpstr>
      <vt:lpstr>Crowd-sourcing the genome</vt:lpstr>
      <vt:lpstr>Crowd-sourcing the genome</vt:lpstr>
      <vt:lpstr>PowerPoint Presentation</vt:lpstr>
      <vt:lpstr>Crowd-sourcing the genome</vt:lpstr>
      <vt:lpstr>PowerPoint Presentation</vt:lpstr>
      <vt:lpstr>PowerPoint Presentation</vt:lpstr>
      <vt:lpstr>Digital microbiology?</vt:lpstr>
      <vt:lpstr>Clinical metagenomics: Pathogen discovery</vt:lpstr>
      <vt:lpstr>Diagnostic metagenomics</vt:lpstr>
      <vt:lpstr>PowerPoint Presentation</vt:lpstr>
      <vt:lpstr>Human “contamination”</vt:lpstr>
      <vt:lpstr>Healthy human microbiome</vt:lpstr>
      <vt:lpstr>Metagenomics: phylogenetic profiling</vt:lpstr>
      <vt:lpstr>STEC genome coverage plot</vt:lpstr>
      <vt:lpstr>Pathogen Discovery: Minus healthy controls</vt:lpstr>
      <vt:lpstr>Pathogen discovery</vt:lpstr>
      <vt:lpstr>E. coli O104:H4 genome reconstruction</vt:lpstr>
      <vt:lpstr>Getting the diagnosis: STEC genome reconstruction</vt:lpstr>
      <vt:lpstr>Shiga-toxin encoding phage: Copy number variation</vt:lpstr>
      <vt:lpstr>Detection of important virulence genes</vt:lpstr>
      <vt:lpstr>Non-STEC genome reconstructions</vt:lpstr>
      <vt:lpstr>Experimental considerations</vt:lpstr>
      <vt:lpstr>Tissue metagenomics: in the dark</vt:lpstr>
      <vt:lpstr>Chronic osteomyelitis</vt:lpstr>
      <vt:lpstr>Negative control!</vt:lpstr>
      <vt:lpstr>Kitome: QIAGEN Stool Kit</vt:lpstr>
      <vt:lpstr>Kitome: MPBio</vt:lpstr>
      <vt:lpstr>Consider contamination</vt:lpstr>
      <vt:lpstr>Just throw more reads?</vt:lpstr>
      <vt:lpstr>Background depletion</vt:lpstr>
      <vt:lpstr>MolYsis™</vt:lpstr>
      <vt:lpstr>NEBNext</vt:lpstr>
      <vt:lpstr>PowerPoint Presentation</vt:lpstr>
      <vt:lpstr>Microbial enrichment</vt:lpstr>
      <vt:lpstr>PowerPoint Presentation</vt:lpstr>
      <vt:lpstr>Experimental design questions</vt:lpstr>
      <vt:lpstr>Taxonomic and functional assignments</vt:lpstr>
      <vt:lpstr>PowerPoint Presentation</vt:lpstr>
      <vt:lpstr>PowerPoint Presentation</vt:lpstr>
      <vt:lpstr>Similarity methods</vt:lpstr>
      <vt:lpstr>Aligners</vt:lpstr>
      <vt:lpstr>Caveat emptor: Similarity methods</vt:lpstr>
      <vt:lpstr>MEGAN</vt:lpstr>
      <vt:lpstr>PowerPoint Presentation</vt:lpstr>
      <vt:lpstr>MEGAN</vt:lpstr>
      <vt:lpstr>PowerPoint Presentation</vt:lpstr>
      <vt:lpstr>PowerPoint Presentation</vt:lpstr>
      <vt:lpstr>PowerPoint Presentation</vt:lpstr>
      <vt:lpstr>Phylogenetic methods</vt:lpstr>
      <vt:lpstr>PowerPoint Presentation</vt:lpstr>
      <vt:lpstr>PowerPoint Presentation</vt:lpstr>
      <vt:lpstr>Twitter can be useful?!</vt:lpstr>
      <vt:lpstr>PowerPoint Presentation</vt:lpstr>
      <vt:lpstr>Phylogenetic assignment</vt:lpstr>
      <vt:lpstr>PowerPoint Presentation</vt:lpstr>
      <vt:lpstr>Metaphlan</vt:lpstr>
      <vt:lpstr>PowerPoint Presentation</vt:lpstr>
      <vt:lpstr>Functional assignments</vt:lpstr>
      <vt:lpstr>PowerPoint Presentation</vt:lpstr>
      <vt:lpstr>PowerPoint Presentation</vt:lpstr>
      <vt:lpstr>Metagenomics assembly</vt:lpstr>
      <vt:lpstr>Metagenomics assembly: issues</vt:lpstr>
      <vt:lpstr>Opinionated guide to assembly</vt:lpstr>
      <vt:lpstr>Genome binning</vt:lpstr>
      <vt:lpstr>CONCOCT: Clustering cONtigs on COverage and ComposiTion  </vt:lpstr>
      <vt:lpstr>Oxford Nanopore: Hope or hype?</vt:lpstr>
      <vt:lpstr>SHTSeq™</vt:lpstr>
      <vt:lpstr>Metagenomics - Questions</vt:lpstr>
      <vt:lpstr>Practical</vt:lpstr>
      <vt:lpstr>Acknowledgements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Loman</dc:creator>
  <cp:lastModifiedBy>Nick Loman</cp:lastModifiedBy>
  <cp:revision>24</cp:revision>
  <dcterms:created xsi:type="dcterms:W3CDTF">2013-11-28T21:47:52Z</dcterms:created>
  <dcterms:modified xsi:type="dcterms:W3CDTF">2014-03-04T10:09:47Z</dcterms:modified>
</cp:coreProperties>
</file>